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3" r:id="rId4"/>
    <p:sldId id="260" r:id="rId5"/>
    <p:sldId id="285" r:id="rId6"/>
    <p:sldId id="282" r:id="rId7"/>
    <p:sldId id="262" r:id="rId8"/>
    <p:sldId id="281" r:id="rId9"/>
    <p:sldId id="283" r:id="rId10"/>
    <p:sldId id="265" r:id="rId11"/>
    <p:sldId id="286" r:id="rId12"/>
    <p:sldId id="284"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نمط ذو نسُق 1 - تميي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نمط ذو نسُق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71" autoAdjust="0"/>
  </p:normalViewPr>
  <p:slideViewPr>
    <p:cSldViewPr>
      <p:cViewPr>
        <p:scale>
          <a:sx n="80" d="100"/>
          <a:sy n="80" d="100"/>
        </p:scale>
        <p:origin x="-1722"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F83A99-3E7C-425F-8889-557738098D96}" type="datetimeFigureOut">
              <a:rPr lang="fr-FR" smtClean="0"/>
              <a:t>23/03/2023</a:t>
            </a:fld>
            <a:endParaRPr lang="fr-FR"/>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70FEB3-9D44-4384-9F06-F124F2E02152}" type="slidenum">
              <a:rPr lang="fr-FR" smtClean="0"/>
              <a:t>‹#›</a:t>
            </a:fld>
            <a:endParaRPr lang="fr-FR"/>
          </a:p>
        </p:txBody>
      </p:sp>
    </p:spTree>
    <p:extLst>
      <p:ext uri="{BB962C8B-B14F-4D97-AF65-F5344CB8AC3E}">
        <p14:creationId xmlns:p14="http://schemas.microsoft.com/office/powerpoint/2010/main" val="2568020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fr-F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fr-FR"/>
          </a:p>
        </p:txBody>
      </p:sp>
      <p:sp>
        <p:nvSpPr>
          <p:cNvPr id="4" name="عنصر نائب للتاريخ 3"/>
          <p:cNvSpPr>
            <a:spLocks noGrp="1"/>
          </p:cNvSpPr>
          <p:nvPr>
            <p:ph type="dt" sz="half" idx="10"/>
          </p:nvPr>
        </p:nvSpPr>
        <p:spPr/>
        <p:txBody>
          <a:bodyPr/>
          <a:lstStyle/>
          <a:p>
            <a:fld id="{41E304C9-A4FA-4272-8C0F-66928339C17A}" type="datetime1">
              <a:rPr lang="fr-FR" smtClean="0"/>
              <a:t>23/03/2023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8CD59D82-DD33-4061-9B4C-660ECBA3A65A}" type="slidenum">
              <a:rPr lang="fr-FR" smtClean="0"/>
              <a:t>‹#›</a:t>
            </a:fld>
            <a:endParaRPr lang="fr-FR"/>
          </a:p>
        </p:txBody>
      </p:sp>
    </p:spTree>
    <p:extLst>
      <p:ext uri="{BB962C8B-B14F-4D97-AF65-F5344CB8AC3E}">
        <p14:creationId xmlns:p14="http://schemas.microsoft.com/office/powerpoint/2010/main" val="3677949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FED17ED2-F04E-4913-9920-5669D8705F42}" type="datetime1">
              <a:rPr lang="fr-FR" smtClean="0"/>
              <a:t>23/03/2023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8CD59D82-DD33-4061-9B4C-660ECBA3A65A}" type="slidenum">
              <a:rPr lang="fr-FR" smtClean="0"/>
              <a:t>‹#›</a:t>
            </a:fld>
            <a:endParaRPr lang="fr-FR"/>
          </a:p>
        </p:txBody>
      </p:sp>
    </p:spTree>
    <p:extLst>
      <p:ext uri="{BB962C8B-B14F-4D97-AF65-F5344CB8AC3E}">
        <p14:creationId xmlns:p14="http://schemas.microsoft.com/office/powerpoint/2010/main" val="18514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F6A8BC64-372F-459F-B0A3-CC3B6810727E}" type="datetime1">
              <a:rPr lang="fr-FR" smtClean="0"/>
              <a:t>23/03/2023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8CD59D82-DD33-4061-9B4C-660ECBA3A65A}" type="slidenum">
              <a:rPr lang="fr-FR" smtClean="0"/>
              <a:t>‹#›</a:t>
            </a:fld>
            <a:endParaRPr lang="fr-FR"/>
          </a:p>
        </p:txBody>
      </p:sp>
    </p:spTree>
    <p:extLst>
      <p:ext uri="{BB962C8B-B14F-4D97-AF65-F5344CB8AC3E}">
        <p14:creationId xmlns:p14="http://schemas.microsoft.com/office/powerpoint/2010/main" val="2215946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EE30CA43-0462-4FFE-B95D-8FA8F83E79B3}" type="datetime1">
              <a:rPr lang="fr-FR" smtClean="0"/>
              <a:t>23/03/2023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8CD59D82-DD33-4061-9B4C-660ECBA3A65A}" type="slidenum">
              <a:rPr lang="fr-FR" smtClean="0"/>
              <a:t>‹#›</a:t>
            </a:fld>
            <a:endParaRPr lang="fr-FR"/>
          </a:p>
        </p:txBody>
      </p:sp>
    </p:spTree>
    <p:extLst>
      <p:ext uri="{BB962C8B-B14F-4D97-AF65-F5344CB8AC3E}">
        <p14:creationId xmlns:p14="http://schemas.microsoft.com/office/powerpoint/2010/main" val="173356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190331-4E54-4F22-A1FF-B861B7C3C603}" type="datetime1">
              <a:rPr lang="fr-FR" smtClean="0"/>
              <a:t>23/03/2023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8CD59D82-DD33-4061-9B4C-660ECBA3A65A}" type="slidenum">
              <a:rPr lang="fr-FR" smtClean="0"/>
              <a:t>‹#›</a:t>
            </a:fld>
            <a:endParaRPr lang="fr-FR"/>
          </a:p>
        </p:txBody>
      </p:sp>
    </p:spTree>
    <p:extLst>
      <p:ext uri="{BB962C8B-B14F-4D97-AF65-F5344CB8AC3E}">
        <p14:creationId xmlns:p14="http://schemas.microsoft.com/office/powerpoint/2010/main" val="2225476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عنصر نائب للتاريخ 4"/>
          <p:cNvSpPr>
            <a:spLocks noGrp="1"/>
          </p:cNvSpPr>
          <p:nvPr>
            <p:ph type="dt" sz="half" idx="10"/>
          </p:nvPr>
        </p:nvSpPr>
        <p:spPr/>
        <p:txBody>
          <a:bodyPr/>
          <a:lstStyle/>
          <a:p>
            <a:fld id="{1B572186-87E8-450A-8D44-5A6E6455596D}" type="datetime1">
              <a:rPr lang="fr-FR" smtClean="0"/>
              <a:t>23/03/2023</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8CD59D82-DD33-4061-9B4C-660ECBA3A65A}" type="slidenum">
              <a:rPr lang="fr-FR" smtClean="0"/>
              <a:t>‹#›</a:t>
            </a:fld>
            <a:endParaRPr lang="fr-FR"/>
          </a:p>
        </p:txBody>
      </p:sp>
    </p:spTree>
    <p:extLst>
      <p:ext uri="{BB962C8B-B14F-4D97-AF65-F5344CB8AC3E}">
        <p14:creationId xmlns:p14="http://schemas.microsoft.com/office/powerpoint/2010/main" val="1476406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7" name="عنصر نائب للتاريخ 6"/>
          <p:cNvSpPr>
            <a:spLocks noGrp="1"/>
          </p:cNvSpPr>
          <p:nvPr>
            <p:ph type="dt" sz="half" idx="10"/>
          </p:nvPr>
        </p:nvSpPr>
        <p:spPr/>
        <p:txBody>
          <a:bodyPr/>
          <a:lstStyle/>
          <a:p>
            <a:fld id="{FF5844A0-910E-466A-BB41-E538CFB97CE8}" type="datetime1">
              <a:rPr lang="fr-FR" smtClean="0"/>
              <a:t>23/03/2023</a:t>
            </a:fld>
            <a:endParaRPr lang="fr-FR"/>
          </a:p>
        </p:txBody>
      </p:sp>
      <p:sp>
        <p:nvSpPr>
          <p:cNvPr id="8" name="عنصر نائب للتذييل 7"/>
          <p:cNvSpPr>
            <a:spLocks noGrp="1"/>
          </p:cNvSpPr>
          <p:nvPr>
            <p:ph type="ftr" sz="quarter" idx="11"/>
          </p:nvPr>
        </p:nvSpPr>
        <p:spPr/>
        <p:txBody>
          <a:bodyPr/>
          <a:lstStyle/>
          <a:p>
            <a:endParaRPr lang="fr-FR"/>
          </a:p>
        </p:txBody>
      </p:sp>
      <p:sp>
        <p:nvSpPr>
          <p:cNvPr id="9" name="عنصر نائب لرقم الشريحة 8"/>
          <p:cNvSpPr>
            <a:spLocks noGrp="1"/>
          </p:cNvSpPr>
          <p:nvPr>
            <p:ph type="sldNum" sz="quarter" idx="12"/>
          </p:nvPr>
        </p:nvSpPr>
        <p:spPr/>
        <p:txBody>
          <a:bodyPr/>
          <a:lstStyle/>
          <a:p>
            <a:fld id="{8CD59D82-DD33-4061-9B4C-660ECBA3A65A}" type="slidenum">
              <a:rPr lang="fr-FR" smtClean="0"/>
              <a:t>‹#›</a:t>
            </a:fld>
            <a:endParaRPr lang="fr-FR"/>
          </a:p>
        </p:txBody>
      </p:sp>
    </p:spTree>
    <p:extLst>
      <p:ext uri="{BB962C8B-B14F-4D97-AF65-F5344CB8AC3E}">
        <p14:creationId xmlns:p14="http://schemas.microsoft.com/office/powerpoint/2010/main" val="293546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تاريخ 2"/>
          <p:cNvSpPr>
            <a:spLocks noGrp="1"/>
          </p:cNvSpPr>
          <p:nvPr>
            <p:ph type="dt" sz="half" idx="10"/>
          </p:nvPr>
        </p:nvSpPr>
        <p:spPr/>
        <p:txBody>
          <a:bodyPr/>
          <a:lstStyle/>
          <a:p>
            <a:fld id="{99DE400A-42FD-4E40-AF91-ADC4110911C8}" type="datetime1">
              <a:rPr lang="fr-FR" smtClean="0"/>
              <a:t>23/03/2023</a:t>
            </a:fld>
            <a:endParaRPr lang="fr-FR"/>
          </a:p>
        </p:txBody>
      </p:sp>
      <p:sp>
        <p:nvSpPr>
          <p:cNvPr id="4" name="عنصر نائب للتذييل 3"/>
          <p:cNvSpPr>
            <a:spLocks noGrp="1"/>
          </p:cNvSpPr>
          <p:nvPr>
            <p:ph type="ftr" sz="quarter" idx="11"/>
          </p:nvPr>
        </p:nvSpPr>
        <p:spPr/>
        <p:txBody>
          <a:bodyPr/>
          <a:lstStyle/>
          <a:p>
            <a:endParaRPr lang="fr-FR"/>
          </a:p>
        </p:txBody>
      </p:sp>
      <p:sp>
        <p:nvSpPr>
          <p:cNvPr id="5" name="عنصر نائب لرقم الشريحة 4"/>
          <p:cNvSpPr>
            <a:spLocks noGrp="1"/>
          </p:cNvSpPr>
          <p:nvPr>
            <p:ph type="sldNum" sz="quarter" idx="12"/>
          </p:nvPr>
        </p:nvSpPr>
        <p:spPr/>
        <p:txBody>
          <a:bodyPr/>
          <a:lstStyle/>
          <a:p>
            <a:fld id="{8CD59D82-DD33-4061-9B4C-660ECBA3A65A}" type="slidenum">
              <a:rPr lang="fr-FR" smtClean="0"/>
              <a:t>‹#›</a:t>
            </a:fld>
            <a:endParaRPr lang="fr-FR"/>
          </a:p>
        </p:txBody>
      </p:sp>
    </p:spTree>
    <p:extLst>
      <p:ext uri="{BB962C8B-B14F-4D97-AF65-F5344CB8AC3E}">
        <p14:creationId xmlns:p14="http://schemas.microsoft.com/office/powerpoint/2010/main" val="3920513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0BA8E1F-D0E6-4D2A-957D-D971DE44D8A8}" type="datetime1">
              <a:rPr lang="fr-FR" smtClean="0"/>
              <a:t>23/03/2023</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p:txBody>
          <a:bodyPr/>
          <a:lstStyle/>
          <a:p>
            <a:fld id="{8CD59D82-DD33-4061-9B4C-660ECBA3A65A}" type="slidenum">
              <a:rPr lang="fr-FR" smtClean="0"/>
              <a:t>‹#›</a:t>
            </a:fld>
            <a:endParaRPr lang="fr-FR"/>
          </a:p>
        </p:txBody>
      </p:sp>
    </p:spTree>
    <p:extLst>
      <p:ext uri="{BB962C8B-B14F-4D97-AF65-F5344CB8AC3E}">
        <p14:creationId xmlns:p14="http://schemas.microsoft.com/office/powerpoint/2010/main" val="259384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EB584B1-E1A7-43BE-924B-E40B589F77C8}" type="datetime1">
              <a:rPr lang="fr-FR" smtClean="0"/>
              <a:t>23/03/2023</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8CD59D82-DD33-4061-9B4C-660ECBA3A65A}" type="slidenum">
              <a:rPr lang="fr-FR" smtClean="0"/>
              <a:t>‹#›</a:t>
            </a:fld>
            <a:endParaRPr lang="fr-FR"/>
          </a:p>
        </p:txBody>
      </p:sp>
    </p:spTree>
    <p:extLst>
      <p:ext uri="{BB962C8B-B14F-4D97-AF65-F5344CB8AC3E}">
        <p14:creationId xmlns:p14="http://schemas.microsoft.com/office/powerpoint/2010/main" val="476627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190C53-1B5F-471C-81A8-0FF96196BC8C}" type="datetime1">
              <a:rPr lang="fr-FR" smtClean="0"/>
              <a:t>23/03/2023</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8CD59D82-DD33-4061-9B4C-660ECBA3A65A}" type="slidenum">
              <a:rPr lang="fr-FR" smtClean="0"/>
              <a:t>‹#›</a:t>
            </a:fld>
            <a:endParaRPr lang="fr-FR"/>
          </a:p>
        </p:txBody>
      </p:sp>
    </p:spTree>
    <p:extLst>
      <p:ext uri="{BB962C8B-B14F-4D97-AF65-F5344CB8AC3E}">
        <p14:creationId xmlns:p14="http://schemas.microsoft.com/office/powerpoint/2010/main" val="888988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7F00F-D9F8-4C37-8878-268483EAB370}" type="datetime1">
              <a:rPr lang="fr-FR" smtClean="0"/>
              <a:t>23/03/2023</a:t>
            </a:fld>
            <a:endParaRPr lang="fr-F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59D82-DD33-4061-9B4C-660ECBA3A65A}" type="slidenum">
              <a:rPr lang="fr-FR" smtClean="0"/>
              <a:t>‹#›</a:t>
            </a:fld>
            <a:endParaRPr lang="fr-FR"/>
          </a:p>
        </p:txBody>
      </p:sp>
    </p:spTree>
    <p:extLst>
      <p:ext uri="{BB962C8B-B14F-4D97-AF65-F5344CB8AC3E}">
        <p14:creationId xmlns:p14="http://schemas.microsoft.com/office/powerpoint/2010/main" val="4133721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5877272"/>
            <a:ext cx="7416824" cy="576064"/>
          </a:xfrm>
          <a:solidFill>
            <a:schemeClr val="accent1">
              <a:lumMod val="20000"/>
              <a:lumOff val="80000"/>
            </a:schemeClr>
          </a:solidFill>
        </p:spPr>
        <p:txBody>
          <a:bodyPr>
            <a:noAutofit/>
          </a:bodyPr>
          <a:lstStyle/>
          <a:p>
            <a:r>
              <a:rPr lang="en-US" sz="2400" b="1" dirty="0" smtClean="0"/>
              <a:t>NESBA </a:t>
            </a:r>
            <a:r>
              <a:rPr lang="en-US" sz="2400" b="1" dirty="0" err="1" smtClean="0"/>
              <a:t>Asma</a:t>
            </a:r>
            <a:r>
              <a:rPr lang="en-US" sz="2400" b="1" dirty="0" smtClean="0"/>
              <a:t> (University  of El </a:t>
            </a:r>
            <a:r>
              <a:rPr lang="en-US" sz="2400" b="1" dirty="0" err="1" smtClean="0"/>
              <a:t>Oued</a:t>
            </a:r>
            <a:r>
              <a:rPr lang="en-US" sz="2400" b="1" dirty="0" smtClean="0"/>
              <a:t>, Algeria )</a:t>
            </a:r>
            <a:endParaRPr lang="fr-FR" sz="2400" dirty="0"/>
          </a:p>
        </p:txBody>
      </p:sp>
      <p:sp>
        <p:nvSpPr>
          <p:cNvPr id="8" name="مربع نص 7"/>
          <p:cNvSpPr txBox="1"/>
          <p:nvPr/>
        </p:nvSpPr>
        <p:spPr>
          <a:xfrm>
            <a:off x="2267744" y="260648"/>
            <a:ext cx="4104456" cy="369332"/>
          </a:xfrm>
          <a:prstGeom prst="rect">
            <a:avLst/>
          </a:prstGeom>
          <a:noFill/>
        </p:spPr>
        <p:txBody>
          <a:bodyPr wrap="square" rtlCol="0">
            <a:spAutoFit/>
          </a:bodyPr>
          <a:lstStyle/>
          <a:p>
            <a:pPr algn="ctr"/>
            <a:endParaRPr lang="en-US" b="1" i="1" dirty="0"/>
          </a:p>
        </p:txBody>
      </p:sp>
      <p:sp>
        <p:nvSpPr>
          <p:cNvPr id="9" name="مربع نص 8"/>
          <p:cNvSpPr txBox="1"/>
          <p:nvPr/>
        </p:nvSpPr>
        <p:spPr>
          <a:xfrm>
            <a:off x="1115616" y="2060848"/>
            <a:ext cx="7272807" cy="923331"/>
          </a:xfrm>
          <a:prstGeom prst="rect">
            <a:avLst/>
          </a:prstGeom>
          <a:solidFill>
            <a:schemeClr val="accent3">
              <a:lumMod val="40000"/>
              <a:lumOff val="60000"/>
            </a:schemeClr>
          </a:solidFill>
        </p:spPr>
        <p:txBody>
          <a:bodyPr wrap="square" rtlCol="0">
            <a:spAutoFit/>
          </a:bodyPr>
          <a:lstStyle/>
          <a:p>
            <a:pPr algn="ctr"/>
            <a:r>
              <a:rPr lang="fr-FR" b="1" dirty="0" smtClean="0">
                <a:solidFill>
                  <a:schemeClr val="accent1"/>
                </a:solidFill>
              </a:rPr>
              <a:t> </a:t>
            </a:r>
            <a:r>
              <a:rPr lang="fr-FR" b="1" dirty="0">
                <a:solidFill>
                  <a:schemeClr val="accent1"/>
                </a:solidFill>
              </a:rPr>
              <a:t>“13th </a:t>
            </a:r>
            <a:r>
              <a:rPr lang="fr-FR" b="1" dirty="0" err="1">
                <a:solidFill>
                  <a:schemeClr val="accent1"/>
                </a:solidFill>
              </a:rPr>
              <a:t>Humor</a:t>
            </a:r>
            <a:r>
              <a:rPr lang="fr-FR" b="1" dirty="0">
                <a:solidFill>
                  <a:schemeClr val="accent1"/>
                </a:solidFill>
              </a:rPr>
              <a:t> </a:t>
            </a:r>
            <a:r>
              <a:rPr lang="fr-FR" b="1" dirty="0" err="1">
                <a:solidFill>
                  <a:schemeClr val="accent1"/>
                </a:solidFill>
              </a:rPr>
              <a:t>Research</a:t>
            </a:r>
            <a:r>
              <a:rPr lang="fr-FR" b="1" dirty="0">
                <a:solidFill>
                  <a:schemeClr val="accent1"/>
                </a:solidFill>
              </a:rPr>
              <a:t> </a:t>
            </a:r>
            <a:r>
              <a:rPr lang="fr-FR" b="1" dirty="0" err="1">
                <a:solidFill>
                  <a:schemeClr val="accent1"/>
                </a:solidFill>
              </a:rPr>
              <a:t>Conference</a:t>
            </a:r>
            <a:r>
              <a:rPr lang="fr-FR" b="1" dirty="0" smtClean="0">
                <a:solidFill>
                  <a:schemeClr val="accent1"/>
                </a:solidFill>
              </a:rPr>
              <a:t>”</a:t>
            </a:r>
          </a:p>
          <a:p>
            <a:pPr algn="ctr"/>
            <a:r>
              <a:rPr lang="fr-FR" b="1" dirty="0" err="1" smtClean="0"/>
              <a:t>Organized</a:t>
            </a:r>
            <a:r>
              <a:rPr lang="fr-FR" b="1" dirty="0" smtClean="0"/>
              <a:t> by</a:t>
            </a:r>
          </a:p>
          <a:p>
            <a:pPr algn="ctr"/>
            <a:r>
              <a:rPr lang="fr-FR" b="1" dirty="0" smtClean="0">
                <a:solidFill>
                  <a:schemeClr val="accent1"/>
                </a:solidFill>
              </a:rPr>
              <a:t> </a:t>
            </a:r>
            <a:r>
              <a:rPr lang="en-US" b="1" dirty="0">
                <a:solidFill>
                  <a:schemeClr val="accent1"/>
                </a:solidFill>
              </a:rPr>
              <a:t>Applied Linguistics Lab at Texas A&amp;M University-Commerce</a:t>
            </a:r>
            <a:endParaRPr lang="en-US" b="1" dirty="0" smtClean="0"/>
          </a:p>
        </p:txBody>
      </p:sp>
      <p:pic>
        <p:nvPicPr>
          <p:cNvPr id="10" name="صورة 9"/>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16632"/>
            <a:ext cx="3168352" cy="1944216"/>
          </a:xfrm>
          <a:prstGeom prst="rect">
            <a:avLst/>
          </a:prstGeom>
          <a:noFill/>
          <a:ln>
            <a:noFill/>
          </a:ln>
        </p:spPr>
      </p:pic>
      <p:sp>
        <p:nvSpPr>
          <p:cNvPr id="6" name="مستطيل مستدير الزوايا 5"/>
          <p:cNvSpPr/>
          <p:nvPr/>
        </p:nvSpPr>
        <p:spPr>
          <a:xfrm>
            <a:off x="395536" y="3068960"/>
            <a:ext cx="8280920" cy="237626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The Humor Didactical Approach  to Enhance the Reading Comprehension Skill</a:t>
            </a:r>
            <a:endParaRPr lang="fr-FR" sz="4000" b="1" dirty="0"/>
          </a:p>
        </p:txBody>
      </p:sp>
      <p:pic>
        <p:nvPicPr>
          <p:cNvPr id="14" name="صورة 13" descr="Texas A&amp;M University–Commerce Texas A&amp;M-Commerce Lions Football Texas A&amp;M  University–Central Texas Texas A&amp;M-"/>
          <p:cNvPicPr/>
          <p:nvPr/>
        </p:nvPicPr>
        <p:blipFill>
          <a:blip r:embed="rId3">
            <a:extLst>
              <a:ext uri="{28A0092B-C50C-407E-A947-70E740481C1C}">
                <a14:useLocalDpi xmlns:a14="http://schemas.microsoft.com/office/drawing/2010/main" val="0"/>
              </a:ext>
            </a:extLst>
          </a:blip>
          <a:srcRect/>
          <a:stretch>
            <a:fillRect/>
          </a:stretch>
        </p:blipFill>
        <p:spPr bwMode="auto">
          <a:xfrm>
            <a:off x="251520" y="445314"/>
            <a:ext cx="4500499" cy="1255494"/>
          </a:xfrm>
          <a:prstGeom prst="rect">
            <a:avLst/>
          </a:prstGeom>
          <a:noFill/>
          <a:ln>
            <a:noFill/>
          </a:ln>
        </p:spPr>
      </p:pic>
    </p:spTree>
    <p:extLst>
      <p:ext uri="{BB962C8B-B14F-4D97-AF65-F5344CB8AC3E}">
        <p14:creationId xmlns:p14="http://schemas.microsoft.com/office/powerpoint/2010/main" val="1311043031"/>
      </p:ext>
    </p:extLst>
  </p:cSld>
  <p:clrMapOvr>
    <a:masterClrMapping/>
  </p:clrMapOvr>
  <mc:AlternateContent xmlns:mc="http://schemas.openxmlformats.org/markup-compatibility/2006" xmlns:p14="http://schemas.microsoft.com/office/powerpoint/2010/main">
    <mc:Choice Requires="p14">
      <p:transition spd="slow" p14:dur="2000" advTm="30328"/>
    </mc:Choice>
    <mc:Fallback xmlns="">
      <p:transition spd="slow" advTm="3032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60000"/>
              <a:lumOff val="40000"/>
            </a:schemeClr>
          </a:solidFill>
        </p:spPr>
        <p:txBody>
          <a:bodyPr/>
          <a:lstStyle/>
          <a:p>
            <a:r>
              <a:rPr lang="fr-FR" b="1" dirty="0" smtClean="0"/>
              <a:t>CONCLUSION</a:t>
            </a:r>
            <a:r>
              <a:rPr lang="fr-FR" dirty="0" smtClean="0"/>
              <a:t> </a:t>
            </a:r>
            <a:endParaRPr lang="fr-FR" dirty="0"/>
          </a:p>
        </p:txBody>
      </p:sp>
      <p:sp>
        <p:nvSpPr>
          <p:cNvPr id="3" name="عنصر نائب للمحتوى 2"/>
          <p:cNvSpPr>
            <a:spLocks noGrp="1"/>
          </p:cNvSpPr>
          <p:nvPr>
            <p:ph idx="1"/>
          </p:nvPr>
        </p:nvSpPr>
        <p:spPr>
          <a:solidFill>
            <a:schemeClr val="accent2">
              <a:lumMod val="20000"/>
              <a:lumOff val="80000"/>
            </a:schemeClr>
          </a:solidFill>
          <a:effectLst>
            <a:glow rad="228600">
              <a:schemeClr val="accent2">
                <a:satMod val="175000"/>
                <a:alpha val="40000"/>
              </a:schemeClr>
            </a:glow>
          </a:effectLst>
        </p:spPr>
        <p:txBody>
          <a:bodyPr>
            <a:normAutofit/>
          </a:bodyPr>
          <a:lstStyle/>
          <a:p>
            <a:pPr marL="0" indent="0" algn="just">
              <a:buNone/>
            </a:pPr>
            <a:endParaRPr lang="fr-FR" sz="2800" b="1" dirty="0" smtClean="0"/>
          </a:p>
          <a:p>
            <a:pPr marL="0" indent="0" algn="just">
              <a:buNone/>
            </a:pPr>
            <a:r>
              <a:rPr lang="fr-FR" sz="2800" dirty="0" smtClean="0"/>
              <a:t>1-</a:t>
            </a:r>
            <a:r>
              <a:rPr lang="fr-FR" sz="2800" b="1" dirty="0" smtClean="0"/>
              <a:t> </a:t>
            </a:r>
            <a:r>
              <a:rPr lang="en-US" sz="2800" dirty="0"/>
              <a:t>Humor occupies a large </a:t>
            </a:r>
            <a:r>
              <a:rPr lang="en-US" sz="2800" dirty="0" smtClean="0"/>
              <a:t>scope in EFL teaching and learning contexts.</a:t>
            </a:r>
            <a:endParaRPr lang="fr-FR" sz="2800" dirty="0" smtClean="0"/>
          </a:p>
          <a:p>
            <a:pPr marL="0" indent="0" algn="just">
              <a:buNone/>
            </a:pPr>
            <a:r>
              <a:rPr lang="fr-FR" sz="2800" dirty="0" smtClean="0"/>
              <a:t>2- Humour facilitates the comprehension of the reading passages</a:t>
            </a:r>
            <a:r>
              <a:rPr lang="en-US" sz="2800" dirty="0" smtClean="0"/>
              <a:t>.</a:t>
            </a:r>
            <a:r>
              <a:rPr lang="fr-FR" sz="2800" dirty="0" smtClean="0"/>
              <a:t> </a:t>
            </a:r>
          </a:p>
          <a:p>
            <a:pPr marL="0" indent="0" algn="just">
              <a:buNone/>
            </a:pPr>
            <a:r>
              <a:rPr lang="fr-FR" sz="2800" dirty="0" smtClean="0"/>
              <a:t>3-Caricatures incorporated in </a:t>
            </a:r>
            <a:r>
              <a:rPr lang="fr-FR" sz="2800" dirty="0" err="1" smtClean="0"/>
              <a:t>texts</a:t>
            </a:r>
            <a:r>
              <a:rPr lang="fr-FR" sz="2800" dirty="0" smtClean="0"/>
              <a:t> contribute in </a:t>
            </a:r>
            <a:r>
              <a:rPr lang="fr-FR" sz="2800" dirty="0" err="1" smtClean="0"/>
              <a:t>providing</a:t>
            </a:r>
            <a:r>
              <a:rPr lang="fr-FR" sz="2800" dirty="0" smtClean="0"/>
              <a:t> a </a:t>
            </a:r>
            <a:r>
              <a:rPr lang="fr-FR" sz="2800" dirty="0" err="1" smtClean="0"/>
              <a:t>preliminary</a:t>
            </a:r>
            <a:r>
              <a:rPr lang="fr-FR" sz="2800" dirty="0" smtClean="0"/>
              <a:t> </a:t>
            </a:r>
            <a:r>
              <a:rPr lang="fr-FR" sz="2800" dirty="0" err="1" smtClean="0"/>
              <a:t>general</a:t>
            </a:r>
            <a:r>
              <a:rPr lang="fr-FR" sz="2800" dirty="0" smtClean="0"/>
              <a:t> </a:t>
            </a:r>
            <a:r>
              <a:rPr lang="fr-FR" sz="2800" dirty="0" err="1" smtClean="0"/>
              <a:t>idea</a:t>
            </a:r>
            <a:r>
              <a:rPr lang="fr-FR" sz="2800" dirty="0" smtClean="0"/>
              <a:t> of the reading passage</a:t>
            </a:r>
            <a:r>
              <a:rPr lang="en-US" sz="2800" dirty="0" smtClean="0"/>
              <a:t>. Therefore, they can be a good technique to ensure the skimming  of the  text .</a:t>
            </a:r>
            <a:endParaRPr lang="fr-FR" sz="2800" dirty="0" smtClean="0"/>
          </a:p>
          <a:p>
            <a:pPr marL="0" indent="0" algn="just">
              <a:buNone/>
            </a:pPr>
            <a:endParaRPr lang="fr-FR" sz="2800" dirty="0"/>
          </a:p>
        </p:txBody>
      </p:sp>
      <p:sp>
        <p:nvSpPr>
          <p:cNvPr id="4" name="عنصر نائب لرقم الشريحة 3"/>
          <p:cNvSpPr>
            <a:spLocks noGrp="1"/>
          </p:cNvSpPr>
          <p:nvPr>
            <p:ph type="sldNum" sz="quarter" idx="12"/>
          </p:nvPr>
        </p:nvSpPr>
        <p:spPr/>
        <p:txBody>
          <a:bodyPr/>
          <a:lstStyle/>
          <a:p>
            <a:fld id="{8CD59D82-DD33-4061-9B4C-660ECBA3A65A}" type="slidenum">
              <a:rPr lang="fr-FR" smtClean="0"/>
              <a:t>10</a:t>
            </a:fld>
            <a:endParaRPr lang="fr-FR"/>
          </a:p>
        </p:txBody>
      </p:sp>
    </p:spTree>
    <p:extLst>
      <p:ext uri="{BB962C8B-B14F-4D97-AF65-F5344CB8AC3E}">
        <p14:creationId xmlns:p14="http://schemas.microsoft.com/office/powerpoint/2010/main" val="3695202223"/>
      </p:ext>
    </p:extLst>
  </p:cSld>
  <p:clrMapOvr>
    <a:masterClrMapping/>
  </p:clrMapOvr>
  <mc:AlternateContent xmlns:mc="http://schemas.openxmlformats.org/markup-compatibility/2006" xmlns:p14="http://schemas.microsoft.com/office/powerpoint/2010/main">
    <mc:Choice Requires="p14">
      <p:transition spd="slow" p14:dur="2000" advTm="32794"/>
    </mc:Choice>
    <mc:Fallback xmlns="">
      <p:transition spd="slow" advTm="32794"/>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60000"/>
              <a:lumOff val="40000"/>
            </a:schemeClr>
          </a:solidFill>
        </p:spPr>
        <p:txBody>
          <a:bodyPr>
            <a:normAutofit/>
          </a:bodyPr>
          <a:lstStyle/>
          <a:p>
            <a:r>
              <a:rPr lang="fr-FR" sz="3600" b="1" dirty="0"/>
              <a:t>IMPLICATIONS AND RECOMMENDATIONS</a:t>
            </a:r>
            <a:endParaRPr lang="fr-FR" sz="3600" dirty="0"/>
          </a:p>
        </p:txBody>
      </p:sp>
      <p:sp>
        <p:nvSpPr>
          <p:cNvPr id="3" name="عنصر نائب للمحتوى 2"/>
          <p:cNvSpPr>
            <a:spLocks noGrp="1"/>
          </p:cNvSpPr>
          <p:nvPr>
            <p:ph idx="1"/>
          </p:nvPr>
        </p:nvSpPr>
        <p:spPr>
          <a:solidFill>
            <a:schemeClr val="accent3">
              <a:lumMod val="40000"/>
              <a:lumOff val="60000"/>
            </a:schemeClr>
          </a:solidFill>
        </p:spPr>
        <p:txBody>
          <a:bodyPr>
            <a:normAutofit/>
          </a:bodyPr>
          <a:lstStyle/>
          <a:p>
            <a:pPr marL="0" indent="0" algn="just">
              <a:buNone/>
            </a:pPr>
            <a:r>
              <a:rPr lang="en-US" sz="3600" dirty="0"/>
              <a:t>Recommendations were provided to teachers to exploit the children's tendencies to humor to further include it in acquiring other language skills such as speaking and writing.  </a:t>
            </a:r>
            <a:endParaRPr lang="fr-FR" sz="3600" dirty="0"/>
          </a:p>
          <a:p>
            <a:pPr marL="0" indent="0" algn="just">
              <a:buNone/>
            </a:pPr>
            <a:endParaRPr lang="fr-FR" sz="3600" dirty="0"/>
          </a:p>
        </p:txBody>
      </p:sp>
      <p:sp>
        <p:nvSpPr>
          <p:cNvPr id="4" name="عنصر نائب لرقم الشريحة 3"/>
          <p:cNvSpPr>
            <a:spLocks noGrp="1"/>
          </p:cNvSpPr>
          <p:nvPr>
            <p:ph type="sldNum" sz="quarter" idx="12"/>
          </p:nvPr>
        </p:nvSpPr>
        <p:spPr/>
        <p:txBody>
          <a:bodyPr/>
          <a:lstStyle/>
          <a:p>
            <a:fld id="{8CD59D82-DD33-4061-9B4C-660ECBA3A65A}" type="slidenum">
              <a:rPr lang="fr-FR" smtClean="0"/>
              <a:t>11</a:t>
            </a:fld>
            <a:endParaRPr lang="fr-FR"/>
          </a:p>
        </p:txBody>
      </p:sp>
    </p:spTree>
    <p:extLst>
      <p:ext uri="{BB962C8B-B14F-4D97-AF65-F5344CB8AC3E}">
        <p14:creationId xmlns:p14="http://schemas.microsoft.com/office/powerpoint/2010/main" val="3361952596"/>
      </p:ext>
    </p:extLst>
  </p:cSld>
  <p:clrMapOvr>
    <a:masterClrMapping/>
  </p:clrMapOvr>
  <mc:AlternateContent xmlns:mc="http://schemas.openxmlformats.org/markup-compatibility/2006" xmlns:p14="http://schemas.microsoft.com/office/powerpoint/2010/main">
    <mc:Choice Requires="p14">
      <p:transition spd="slow" p14:dur="2000" advTm="18084"/>
    </mc:Choice>
    <mc:Fallback xmlns="">
      <p:transition spd="slow" advTm="18084"/>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1"/>
          </a:solidFill>
        </p:spPr>
        <p:txBody>
          <a:bodyPr>
            <a:normAutofit fontScale="90000"/>
          </a:bodyPr>
          <a:lstStyle/>
          <a:p>
            <a:r>
              <a:rPr lang="fr-FR" dirty="0" err="1">
                <a:solidFill>
                  <a:schemeClr val="bg1"/>
                </a:solidFill>
              </a:rPr>
              <a:t>References</a:t>
            </a:r>
            <a:r>
              <a:rPr lang="fr-FR" dirty="0">
                <a:solidFill>
                  <a:schemeClr val="bg1"/>
                </a:solidFill>
              </a:rPr>
              <a:t/>
            </a:r>
            <a:br>
              <a:rPr lang="fr-FR" dirty="0">
                <a:solidFill>
                  <a:schemeClr val="bg1"/>
                </a:solidFill>
              </a:rPr>
            </a:br>
            <a:endParaRPr lang="fr-FR" dirty="0">
              <a:solidFill>
                <a:schemeClr val="bg1"/>
              </a:solidFill>
            </a:endParaRPr>
          </a:p>
        </p:txBody>
      </p:sp>
      <p:sp>
        <p:nvSpPr>
          <p:cNvPr id="3" name="عنصر نائب للمحتوى 2"/>
          <p:cNvSpPr>
            <a:spLocks noGrp="1"/>
          </p:cNvSpPr>
          <p:nvPr>
            <p:ph idx="1"/>
          </p:nvPr>
        </p:nvSpPr>
        <p:spPr>
          <a:solidFill>
            <a:schemeClr val="accent4">
              <a:lumMod val="20000"/>
              <a:lumOff val="80000"/>
            </a:schemeClr>
          </a:solidFill>
        </p:spPr>
        <p:txBody>
          <a:bodyPr>
            <a:normAutofit fontScale="55000" lnSpcReduction="20000"/>
          </a:bodyPr>
          <a:lstStyle/>
          <a:p>
            <a:pPr marL="0" indent="0" algn="just">
              <a:buNone/>
            </a:pPr>
            <a:r>
              <a:rPr lang="fr-FR" dirty="0" err="1" smtClean="0"/>
              <a:t>Bremmer</a:t>
            </a:r>
            <a:r>
              <a:rPr lang="fr-FR" dirty="0"/>
              <a:t>, Jan &amp; </a:t>
            </a:r>
            <a:r>
              <a:rPr lang="fr-FR" dirty="0" err="1"/>
              <a:t>Roodenbury</a:t>
            </a:r>
            <a:r>
              <a:rPr lang="fr-FR" dirty="0"/>
              <a:t>, Herman (</a:t>
            </a:r>
            <a:r>
              <a:rPr lang="fr-FR" dirty="0" err="1"/>
              <a:t>Eds</a:t>
            </a:r>
            <a:r>
              <a:rPr lang="fr-FR" dirty="0"/>
              <a:t>.), (1997). A Cultural </a:t>
            </a:r>
            <a:r>
              <a:rPr lang="fr-FR" dirty="0" err="1"/>
              <a:t>History</a:t>
            </a:r>
            <a:r>
              <a:rPr lang="fr-FR" dirty="0"/>
              <a:t> of Humour. </a:t>
            </a:r>
            <a:r>
              <a:rPr lang="fr-FR" dirty="0" err="1"/>
              <a:t>Blackwell</a:t>
            </a:r>
            <a:r>
              <a:rPr lang="fr-FR" dirty="0"/>
              <a:t> </a:t>
            </a:r>
            <a:r>
              <a:rPr lang="fr-FR" dirty="0" err="1"/>
              <a:t>Publishers</a:t>
            </a:r>
            <a:r>
              <a:rPr lang="fr-FR" dirty="0"/>
              <a:t> Inc., </a:t>
            </a:r>
            <a:r>
              <a:rPr lang="fr-FR" dirty="0" err="1"/>
              <a:t>Malden</a:t>
            </a:r>
            <a:r>
              <a:rPr lang="fr-FR" dirty="0"/>
              <a:t>, Mass.</a:t>
            </a:r>
          </a:p>
          <a:p>
            <a:pPr algn="just"/>
            <a:endParaRPr lang="fr-FR" dirty="0" smtClean="0"/>
          </a:p>
          <a:p>
            <a:pPr marL="0" indent="0" algn="just">
              <a:buNone/>
            </a:pPr>
            <a:r>
              <a:rPr lang="fr-FR" dirty="0" err="1" smtClean="0"/>
              <a:t>Chall</a:t>
            </a:r>
            <a:r>
              <a:rPr lang="fr-FR" dirty="0"/>
              <a:t>, J. S. (1983). Stages of Reading </a:t>
            </a:r>
            <a:r>
              <a:rPr lang="fr-FR" dirty="0" err="1"/>
              <a:t>Development</a:t>
            </a:r>
            <a:r>
              <a:rPr lang="fr-FR" dirty="0"/>
              <a:t>: New York: </a:t>
            </a:r>
            <a:r>
              <a:rPr lang="fr-FR" dirty="0" err="1"/>
              <a:t>McGraw</a:t>
            </a:r>
            <a:r>
              <a:rPr lang="fr-FR" dirty="0"/>
              <a:t>-Hill</a:t>
            </a:r>
            <a:r>
              <a:rPr lang="fr-FR" dirty="0" smtClean="0"/>
              <a:t>.</a:t>
            </a:r>
          </a:p>
          <a:p>
            <a:pPr marL="0" indent="0" algn="just">
              <a:buNone/>
            </a:pPr>
            <a:r>
              <a:rPr lang="fr-FR" dirty="0" smtClean="0"/>
              <a:t> </a:t>
            </a:r>
          </a:p>
          <a:p>
            <a:pPr marL="0" indent="0" algn="just">
              <a:buNone/>
            </a:pPr>
            <a:r>
              <a:rPr lang="fr-FR" dirty="0" smtClean="0"/>
              <a:t>Hutchinson</a:t>
            </a:r>
            <a:r>
              <a:rPr lang="fr-FR" dirty="0"/>
              <a:t>, K. (1949). An </a:t>
            </a:r>
            <a:r>
              <a:rPr lang="fr-FR" dirty="0" err="1"/>
              <a:t>experiment</a:t>
            </a:r>
            <a:r>
              <a:rPr lang="fr-FR" dirty="0"/>
              <a:t> in the use of comics as </a:t>
            </a:r>
            <a:r>
              <a:rPr lang="fr-FR" dirty="0" err="1"/>
              <a:t>instructional</a:t>
            </a:r>
            <a:r>
              <a:rPr lang="fr-FR" dirty="0"/>
              <a:t> </a:t>
            </a:r>
            <a:r>
              <a:rPr lang="fr-FR" dirty="0" err="1"/>
              <a:t>material</a:t>
            </a:r>
            <a:r>
              <a:rPr lang="fr-FR" dirty="0"/>
              <a:t>. Journal of </a:t>
            </a:r>
            <a:r>
              <a:rPr lang="fr-FR" dirty="0" err="1"/>
              <a:t>Educational</a:t>
            </a:r>
            <a:r>
              <a:rPr lang="fr-FR" dirty="0"/>
              <a:t> </a:t>
            </a:r>
            <a:r>
              <a:rPr lang="fr-FR" dirty="0" err="1"/>
              <a:t>Sociology</a:t>
            </a:r>
            <a:r>
              <a:rPr lang="fr-FR" dirty="0"/>
              <a:t>, 23: 236-245.</a:t>
            </a:r>
          </a:p>
          <a:p>
            <a:pPr marL="0" indent="0" algn="just">
              <a:buNone/>
            </a:pPr>
            <a:r>
              <a:rPr lang="fr-FR" dirty="0"/>
              <a:t> </a:t>
            </a:r>
          </a:p>
          <a:p>
            <a:pPr marL="0" indent="0" algn="just">
              <a:buNone/>
            </a:pPr>
            <a:r>
              <a:rPr lang="fr-FR" dirty="0" err="1"/>
              <a:t>Klingner</a:t>
            </a:r>
            <a:r>
              <a:rPr lang="fr-FR" dirty="0"/>
              <a:t>, Janette K., </a:t>
            </a:r>
            <a:r>
              <a:rPr lang="fr-FR" dirty="0" err="1"/>
              <a:t>Vaughn</a:t>
            </a:r>
            <a:r>
              <a:rPr lang="fr-FR" dirty="0"/>
              <a:t>, Sharon. &amp; </a:t>
            </a:r>
            <a:r>
              <a:rPr lang="fr-FR" dirty="0" err="1"/>
              <a:t>Boardman</a:t>
            </a:r>
            <a:r>
              <a:rPr lang="fr-FR" dirty="0"/>
              <a:t>, Alison. 2007. </a:t>
            </a:r>
            <a:r>
              <a:rPr lang="fr-FR" dirty="0" err="1"/>
              <a:t>Teaching</a:t>
            </a:r>
            <a:r>
              <a:rPr lang="fr-FR" dirty="0"/>
              <a:t> Reading Comprehension to </a:t>
            </a:r>
            <a:r>
              <a:rPr lang="fr-FR" dirty="0" err="1"/>
              <a:t>Students</a:t>
            </a:r>
            <a:r>
              <a:rPr lang="fr-FR" dirty="0"/>
              <a:t> </a:t>
            </a:r>
            <a:r>
              <a:rPr lang="fr-FR" dirty="0" err="1"/>
              <a:t>with</a:t>
            </a:r>
            <a:r>
              <a:rPr lang="fr-FR" dirty="0"/>
              <a:t> Learning </a:t>
            </a:r>
            <a:r>
              <a:rPr lang="fr-FR" dirty="0" err="1"/>
              <a:t>Difficulties</a:t>
            </a:r>
            <a:r>
              <a:rPr lang="fr-FR" dirty="0"/>
              <a:t>. London: The </a:t>
            </a:r>
            <a:r>
              <a:rPr lang="fr-FR" dirty="0" err="1"/>
              <a:t>Guilford</a:t>
            </a:r>
            <a:r>
              <a:rPr lang="fr-FR" dirty="0"/>
              <a:t> </a:t>
            </a:r>
            <a:r>
              <a:rPr lang="fr-FR" dirty="0" err="1"/>
              <a:t>Press</a:t>
            </a:r>
            <a:r>
              <a:rPr lang="fr-FR" dirty="0"/>
              <a:t>.</a:t>
            </a:r>
          </a:p>
          <a:p>
            <a:pPr marL="0" indent="0" algn="just">
              <a:buNone/>
            </a:pPr>
            <a:r>
              <a:rPr lang="fr-FR" dirty="0"/>
              <a:t> </a:t>
            </a:r>
          </a:p>
          <a:p>
            <a:pPr marL="0" indent="0" algn="just">
              <a:buNone/>
            </a:pPr>
            <a:r>
              <a:rPr lang="fr-FR" dirty="0"/>
              <a:t>Martin, Rod A. 2007. The </a:t>
            </a:r>
            <a:r>
              <a:rPr lang="fr-FR" dirty="0" err="1"/>
              <a:t>Psychology</a:t>
            </a:r>
            <a:r>
              <a:rPr lang="fr-FR" dirty="0"/>
              <a:t> of </a:t>
            </a:r>
            <a:r>
              <a:rPr lang="fr-FR" dirty="0" err="1"/>
              <a:t>Humor</a:t>
            </a:r>
            <a:r>
              <a:rPr lang="fr-FR" dirty="0"/>
              <a:t>: An </a:t>
            </a:r>
            <a:r>
              <a:rPr lang="fr-FR" dirty="0" err="1"/>
              <a:t>Integrative</a:t>
            </a:r>
            <a:r>
              <a:rPr lang="fr-FR" dirty="0"/>
              <a:t> </a:t>
            </a:r>
            <a:r>
              <a:rPr lang="fr-FR" dirty="0" err="1"/>
              <a:t>Approach</a:t>
            </a:r>
            <a:r>
              <a:rPr lang="fr-FR" dirty="0"/>
              <a:t>.  Elsevier Inc. All</a:t>
            </a:r>
          </a:p>
          <a:p>
            <a:pPr marL="0" indent="0" algn="just">
              <a:buNone/>
            </a:pPr>
            <a:r>
              <a:rPr lang="fr-FR" dirty="0"/>
              <a:t> </a:t>
            </a:r>
          </a:p>
          <a:p>
            <a:pPr marL="0" indent="0" algn="just">
              <a:buNone/>
            </a:pPr>
            <a:r>
              <a:rPr lang="fr-FR" dirty="0" err="1"/>
              <a:t>McVicker</a:t>
            </a:r>
            <a:r>
              <a:rPr lang="fr-FR" dirty="0"/>
              <a:t>, C. J. (2007). </a:t>
            </a:r>
            <a:r>
              <a:rPr lang="fr-FR" dirty="0" err="1"/>
              <a:t>Comic</a:t>
            </a:r>
            <a:r>
              <a:rPr lang="fr-FR" dirty="0"/>
              <a:t> </a:t>
            </a:r>
            <a:r>
              <a:rPr lang="fr-FR" dirty="0" err="1"/>
              <a:t>strips</a:t>
            </a:r>
            <a:r>
              <a:rPr lang="fr-FR" dirty="0"/>
              <a:t> as a </a:t>
            </a:r>
            <a:r>
              <a:rPr lang="fr-FR" dirty="0" err="1"/>
              <a:t>text</a:t>
            </a:r>
            <a:r>
              <a:rPr lang="fr-FR" dirty="0"/>
              <a:t> structure for </a:t>
            </a:r>
            <a:r>
              <a:rPr lang="fr-FR" dirty="0" err="1"/>
              <a:t>learning</a:t>
            </a:r>
            <a:r>
              <a:rPr lang="fr-FR" dirty="0"/>
              <a:t> to </a:t>
            </a:r>
            <a:r>
              <a:rPr lang="fr-FR" dirty="0" err="1"/>
              <a:t>read</a:t>
            </a:r>
            <a:r>
              <a:rPr lang="fr-FR" dirty="0"/>
              <a:t>. The Reading </a:t>
            </a:r>
            <a:r>
              <a:rPr lang="fr-FR" dirty="0" err="1"/>
              <a:t>Teacher</a:t>
            </a:r>
            <a:r>
              <a:rPr lang="fr-FR" dirty="0"/>
              <a:t>, 61(1): 85–88.</a:t>
            </a:r>
          </a:p>
          <a:p>
            <a:pPr marL="0" indent="0">
              <a:buNone/>
            </a:pPr>
            <a:endParaRPr lang="fr-FR" dirty="0"/>
          </a:p>
        </p:txBody>
      </p:sp>
      <p:sp>
        <p:nvSpPr>
          <p:cNvPr id="4" name="عنصر نائب لرقم الشريحة 3"/>
          <p:cNvSpPr>
            <a:spLocks noGrp="1"/>
          </p:cNvSpPr>
          <p:nvPr>
            <p:ph type="sldNum" sz="quarter" idx="12"/>
          </p:nvPr>
        </p:nvSpPr>
        <p:spPr/>
        <p:txBody>
          <a:bodyPr/>
          <a:lstStyle/>
          <a:p>
            <a:fld id="{8CD59D82-DD33-4061-9B4C-660ECBA3A65A}" type="slidenum">
              <a:rPr lang="fr-FR" smtClean="0"/>
              <a:t>12</a:t>
            </a:fld>
            <a:endParaRPr lang="fr-FR"/>
          </a:p>
        </p:txBody>
      </p:sp>
    </p:spTree>
    <p:extLst>
      <p:ext uri="{BB962C8B-B14F-4D97-AF65-F5344CB8AC3E}">
        <p14:creationId xmlns:p14="http://schemas.microsoft.com/office/powerpoint/2010/main" val="3348716751"/>
      </p:ext>
    </p:extLst>
  </p:cSld>
  <p:clrMapOvr>
    <a:masterClrMapping/>
  </p:clrMapOvr>
  <mc:AlternateContent xmlns:mc="http://schemas.openxmlformats.org/markup-compatibility/2006" xmlns:p14="http://schemas.microsoft.com/office/powerpoint/2010/main">
    <mc:Choice Requires="p14">
      <p:transition spd="slow" p14:dur="2000" advTm="5017"/>
    </mc:Choice>
    <mc:Fallback xmlns="">
      <p:transition spd="slow" advTm="501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r>
              <a:rPr lang="fr-FR" dirty="0" smtClean="0"/>
              <a:t>The </a:t>
            </a:r>
            <a:r>
              <a:rPr lang="fr-FR" dirty="0" err="1" smtClean="0"/>
              <a:t>Outline</a:t>
            </a:r>
            <a:endParaRPr lang="fr-FR" dirty="0"/>
          </a:p>
        </p:txBody>
      </p:sp>
      <p:sp>
        <p:nvSpPr>
          <p:cNvPr id="3" name="عنصر نائب للمحتوى 2"/>
          <p:cNvSpPr>
            <a:spLocks noGrp="1"/>
          </p:cNvSpPr>
          <p:nvPr>
            <p:ph idx="1"/>
          </p:nvPr>
        </p:nvSpPr>
        <p:spPr>
          <a:solidFill>
            <a:schemeClr val="accent2">
              <a:lumMod val="20000"/>
              <a:lumOff val="80000"/>
            </a:schemeClr>
          </a:solidFill>
          <a:effectLst>
            <a:glow rad="228600">
              <a:schemeClr val="accent2">
                <a:satMod val="175000"/>
                <a:alpha val="40000"/>
              </a:schemeClr>
            </a:glow>
          </a:effectLst>
        </p:spPr>
        <p:txBody>
          <a:bodyPr>
            <a:normAutofit/>
          </a:bodyPr>
          <a:lstStyle/>
          <a:p>
            <a:pPr>
              <a:buFontTx/>
              <a:buChar char="-"/>
            </a:pPr>
            <a:r>
              <a:rPr lang="fr-FR" sz="2800" dirty="0"/>
              <a:t>Introduction </a:t>
            </a:r>
            <a:r>
              <a:rPr lang="fr-FR" sz="2800" dirty="0" smtClean="0"/>
              <a:t>&amp; </a:t>
            </a:r>
            <a:r>
              <a:rPr lang="fr-FR" sz="2800" dirty="0" err="1" smtClean="0"/>
              <a:t>Aim</a:t>
            </a:r>
            <a:r>
              <a:rPr lang="fr-FR" sz="2800" dirty="0" smtClean="0"/>
              <a:t> </a:t>
            </a:r>
            <a:r>
              <a:rPr lang="fr-FR" sz="2800" dirty="0"/>
              <a:t>of the </a:t>
            </a:r>
            <a:r>
              <a:rPr lang="fr-FR" sz="2800" dirty="0" err="1"/>
              <a:t>study</a:t>
            </a:r>
            <a:r>
              <a:rPr lang="fr-FR" sz="2800" dirty="0"/>
              <a:t> </a:t>
            </a:r>
            <a:endParaRPr lang="fr-FR" sz="2800" dirty="0" smtClean="0"/>
          </a:p>
          <a:p>
            <a:pPr>
              <a:buFontTx/>
              <a:buChar char="-"/>
            </a:pPr>
            <a:r>
              <a:rPr lang="fr-FR" sz="2800" dirty="0" err="1" smtClean="0"/>
              <a:t>Research</a:t>
            </a:r>
            <a:r>
              <a:rPr lang="fr-FR" sz="2800" dirty="0" smtClean="0"/>
              <a:t> Questions</a:t>
            </a:r>
          </a:p>
          <a:p>
            <a:pPr>
              <a:buFontTx/>
              <a:buChar char="-"/>
            </a:pPr>
            <a:r>
              <a:rPr lang="fr-FR" sz="2800" dirty="0" err="1" smtClean="0"/>
              <a:t>Methodology</a:t>
            </a:r>
            <a:endParaRPr lang="fr-FR" sz="2800" dirty="0" smtClean="0"/>
          </a:p>
          <a:p>
            <a:pPr>
              <a:buFontTx/>
              <a:buChar char="-"/>
            </a:pPr>
            <a:r>
              <a:rPr lang="fr-FR" sz="2800" dirty="0" err="1" smtClean="0"/>
              <a:t>Results</a:t>
            </a:r>
            <a:r>
              <a:rPr lang="fr-FR" sz="2800" dirty="0" smtClean="0"/>
              <a:t> and Discussion </a:t>
            </a:r>
          </a:p>
          <a:p>
            <a:pPr>
              <a:buFontTx/>
              <a:buChar char="-"/>
            </a:pPr>
            <a:r>
              <a:rPr lang="fr-FR" sz="2800" dirty="0" smtClean="0"/>
              <a:t>Conclusion</a:t>
            </a:r>
          </a:p>
          <a:p>
            <a:pPr>
              <a:buFontTx/>
              <a:buChar char="-"/>
            </a:pPr>
            <a:r>
              <a:rPr lang="fr-FR" sz="2800" dirty="0" err="1" smtClean="0"/>
              <a:t>Recommendations</a:t>
            </a:r>
            <a:endParaRPr lang="fr-FR" sz="2800" dirty="0" smtClean="0"/>
          </a:p>
          <a:p>
            <a:pPr marL="0" indent="0">
              <a:buNone/>
            </a:pPr>
            <a:endParaRPr lang="fr-FR" dirty="0"/>
          </a:p>
        </p:txBody>
      </p:sp>
      <p:sp>
        <p:nvSpPr>
          <p:cNvPr id="4" name="عنصر نائب لرقم الشريحة 3"/>
          <p:cNvSpPr>
            <a:spLocks noGrp="1"/>
          </p:cNvSpPr>
          <p:nvPr>
            <p:ph type="sldNum" sz="quarter" idx="12"/>
          </p:nvPr>
        </p:nvSpPr>
        <p:spPr/>
        <p:txBody>
          <a:bodyPr/>
          <a:lstStyle/>
          <a:p>
            <a:fld id="{8CD59D82-DD33-4061-9B4C-660ECBA3A65A}" type="slidenum">
              <a:rPr lang="fr-FR" smtClean="0"/>
              <a:t>2</a:t>
            </a:fld>
            <a:endParaRPr lang="fr-FR"/>
          </a:p>
        </p:txBody>
      </p:sp>
    </p:spTree>
    <p:extLst>
      <p:ext uri="{BB962C8B-B14F-4D97-AF65-F5344CB8AC3E}">
        <p14:creationId xmlns:p14="http://schemas.microsoft.com/office/powerpoint/2010/main" val="1204798299"/>
      </p:ext>
    </p:extLst>
  </p:cSld>
  <p:clrMapOvr>
    <a:masterClrMapping/>
  </p:clrMapOvr>
  <mc:AlternateContent xmlns:mc="http://schemas.openxmlformats.org/markup-compatibility/2006" xmlns:p14="http://schemas.microsoft.com/office/powerpoint/2010/main">
    <mc:Choice Requires="p14">
      <p:transition spd="slow" p14:dur="2000" advTm="19620"/>
    </mc:Choice>
    <mc:Fallback xmlns="">
      <p:transition spd="slow" advTm="1962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solidFill>
        </p:spPr>
        <p:txBody>
          <a:bodyPr/>
          <a:lstStyle/>
          <a:p>
            <a:r>
              <a:rPr lang="fr-FR" b="1" dirty="0" smtClean="0"/>
              <a:t>Introduction and </a:t>
            </a:r>
            <a:r>
              <a:rPr lang="fr-FR" b="1" dirty="0" err="1" smtClean="0"/>
              <a:t>Aim</a:t>
            </a:r>
            <a:r>
              <a:rPr lang="fr-FR" b="1" dirty="0" smtClean="0"/>
              <a:t> of the </a:t>
            </a:r>
            <a:r>
              <a:rPr lang="fr-FR" b="1" dirty="0" err="1" smtClean="0"/>
              <a:t>Study</a:t>
            </a:r>
            <a:r>
              <a:rPr lang="fr-FR" b="1" dirty="0" smtClean="0"/>
              <a:t>  </a:t>
            </a:r>
            <a:endParaRPr lang="fr-FR" b="1" dirty="0"/>
          </a:p>
        </p:txBody>
      </p:sp>
      <p:sp>
        <p:nvSpPr>
          <p:cNvPr id="3" name="عنصر نائب للمحتوى 2"/>
          <p:cNvSpPr>
            <a:spLocks noGrp="1"/>
          </p:cNvSpPr>
          <p:nvPr>
            <p:ph idx="1"/>
          </p:nvPr>
        </p:nvSpPr>
        <p:spPr>
          <a:solidFill>
            <a:schemeClr val="accent3">
              <a:lumMod val="40000"/>
              <a:lumOff val="60000"/>
            </a:schemeClr>
          </a:solidFill>
        </p:spPr>
        <p:txBody>
          <a:bodyPr>
            <a:normAutofit fontScale="92500" lnSpcReduction="20000"/>
          </a:bodyPr>
          <a:lstStyle/>
          <a:p>
            <a:pPr marL="0" indent="0">
              <a:buNone/>
            </a:pPr>
            <a:endParaRPr lang="en-US" dirty="0" smtClean="0"/>
          </a:p>
          <a:p>
            <a:pPr marL="0" indent="0" algn="just">
              <a:buNone/>
            </a:pPr>
            <a:r>
              <a:rPr lang="en-US" sz="2800" dirty="0"/>
              <a:t>Teaching languages to young age groups has always relied on entertaining methods. This proved to have a positive impact on the learning process. For this reason, learning through games, songs, jokes, funny stories, comics . . . </a:t>
            </a:r>
            <a:r>
              <a:rPr lang="en-US" sz="2800" dirty="0" err="1"/>
              <a:t>etc</a:t>
            </a:r>
            <a:r>
              <a:rPr lang="en-US" sz="2800" dirty="0"/>
              <a:t> . was adopted by EFL teachers.  Therefore, humor was incorporated while presenting the reading comprehension skill  by Algerian teachers. </a:t>
            </a:r>
          </a:p>
          <a:p>
            <a:pPr marL="0" indent="0" algn="just">
              <a:buNone/>
            </a:pPr>
            <a:r>
              <a:rPr lang="en-US" sz="2800" dirty="0" smtClean="0"/>
              <a:t>The current study </a:t>
            </a:r>
            <a:r>
              <a:rPr lang="en-US" sz="2800" dirty="0"/>
              <a:t>aims </a:t>
            </a:r>
            <a:r>
              <a:rPr lang="en-US" sz="2800" dirty="0" smtClean="0"/>
              <a:t>at evaluating </a:t>
            </a:r>
            <a:r>
              <a:rPr lang="en-US" sz="2800" dirty="0"/>
              <a:t>the utility of incorporating humor in reading comprehension assignments devoted to EFL contexts to teach young learners. </a:t>
            </a:r>
            <a:endParaRPr lang="fr-FR" sz="2800" dirty="0"/>
          </a:p>
        </p:txBody>
      </p:sp>
      <p:sp>
        <p:nvSpPr>
          <p:cNvPr id="4" name="عنصر نائب لرقم الشريحة 3"/>
          <p:cNvSpPr>
            <a:spLocks noGrp="1"/>
          </p:cNvSpPr>
          <p:nvPr>
            <p:ph type="sldNum" sz="quarter" idx="12"/>
          </p:nvPr>
        </p:nvSpPr>
        <p:spPr/>
        <p:txBody>
          <a:bodyPr/>
          <a:lstStyle/>
          <a:p>
            <a:fld id="{8CD59D82-DD33-4061-9B4C-660ECBA3A65A}" type="slidenum">
              <a:rPr lang="fr-FR" smtClean="0"/>
              <a:t>3</a:t>
            </a:fld>
            <a:endParaRPr lang="fr-FR"/>
          </a:p>
        </p:txBody>
      </p:sp>
    </p:spTree>
    <p:extLst>
      <p:ext uri="{BB962C8B-B14F-4D97-AF65-F5344CB8AC3E}">
        <p14:creationId xmlns:p14="http://schemas.microsoft.com/office/powerpoint/2010/main" val="994185006"/>
      </p:ext>
    </p:extLst>
  </p:cSld>
  <p:clrMapOvr>
    <a:masterClrMapping/>
  </p:clrMapOvr>
  <mc:AlternateContent xmlns:mc="http://schemas.openxmlformats.org/markup-compatibility/2006" xmlns:p14="http://schemas.microsoft.com/office/powerpoint/2010/main">
    <mc:Choice Requires="p14">
      <p:transition spd="slow" p14:dur="2000" advTm="45518"/>
    </mc:Choice>
    <mc:Fallback xmlns="">
      <p:transition spd="slow" advTm="4551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147248" cy="778098"/>
          </a:xfrm>
          <a:solidFill>
            <a:schemeClr val="accent1">
              <a:lumMod val="60000"/>
              <a:lumOff val="40000"/>
            </a:schemeClr>
          </a:solidFill>
        </p:spPr>
        <p:txBody>
          <a:bodyPr/>
          <a:lstStyle/>
          <a:p>
            <a:r>
              <a:rPr lang="fr-FR" b="1" dirty="0" smtClean="0"/>
              <a:t>RESEARCH QUESTIONS</a:t>
            </a:r>
            <a:endParaRPr lang="fr-FR" b="1" dirty="0"/>
          </a:p>
        </p:txBody>
      </p:sp>
      <p:sp>
        <p:nvSpPr>
          <p:cNvPr id="3" name="عنصر نائب للمحتوى 2"/>
          <p:cNvSpPr>
            <a:spLocks noGrp="1"/>
          </p:cNvSpPr>
          <p:nvPr>
            <p:ph idx="1"/>
          </p:nvPr>
        </p:nvSpPr>
        <p:spPr>
          <a:xfrm>
            <a:off x="107504" y="1052736"/>
            <a:ext cx="8928992" cy="5616624"/>
          </a:xfrm>
          <a:solidFill>
            <a:schemeClr val="accent1">
              <a:lumMod val="20000"/>
              <a:lumOff val="80000"/>
            </a:schemeClr>
          </a:solidFill>
          <a:effectLst>
            <a:glow rad="228600">
              <a:schemeClr val="accent2">
                <a:satMod val="175000"/>
                <a:alpha val="40000"/>
              </a:schemeClr>
            </a:glow>
          </a:effectLst>
        </p:spPr>
        <p:txBody>
          <a:bodyPr>
            <a:normAutofit/>
          </a:bodyPr>
          <a:lstStyle/>
          <a:p>
            <a:pPr marL="0" indent="0">
              <a:buNone/>
            </a:pPr>
            <a:r>
              <a:rPr lang="en-US" dirty="0"/>
              <a:t>The study aims at answering the following questions</a:t>
            </a:r>
            <a:r>
              <a:rPr lang="en-US" dirty="0" smtClean="0"/>
              <a:t>:</a:t>
            </a:r>
          </a:p>
          <a:p>
            <a:pPr marL="0" indent="0" algn="just">
              <a:buNone/>
            </a:pPr>
            <a:endParaRPr lang="fr-FR" b="1" dirty="0">
              <a:solidFill>
                <a:srgbClr val="00B050"/>
              </a:solidFill>
            </a:endParaRPr>
          </a:p>
        </p:txBody>
      </p:sp>
      <p:sp>
        <p:nvSpPr>
          <p:cNvPr id="4" name="عنصر نائب لرقم الشريحة 3"/>
          <p:cNvSpPr>
            <a:spLocks noGrp="1"/>
          </p:cNvSpPr>
          <p:nvPr>
            <p:ph type="sldNum" sz="quarter" idx="12"/>
          </p:nvPr>
        </p:nvSpPr>
        <p:spPr/>
        <p:txBody>
          <a:bodyPr/>
          <a:lstStyle/>
          <a:p>
            <a:fld id="{8CD59D82-DD33-4061-9B4C-660ECBA3A65A}" type="slidenum">
              <a:rPr lang="fr-FR" smtClean="0"/>
              <a:t>4</a:t>
            </a:fld>
            <a:endParaRPr lang="fr-FR"/>
          </a:p>
        </p:txBody>
      </p:sp>
      <p:sp>
        <p:nvSpPr>
          <p:cNvPr id="7" name="سهم إلى اليمين 6"/>
          <p:cNvSpPr/>
          <p:nvPr/>
        </p:nvSpPr>
        <p:spPr>
          <a:xfrm>
            <a:off x="1316757" y="2970660"/>
            <a:ext cx="978408" cy="484632"/>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سهم إلى اليمين 7"/>
          <p:cNvSpPr/>
          <p:nvPr/>
        </p:nvSpPr>
        <p:spPr>
          <a:xfrm>
            <a:off x="1286452" y="4984771"/>
            <a:ext cx="978408" cy="484632"/>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مستطيل 8"/>
          <p:cNvSpPr/>
          <p:nvPr/>
        </p:nvSpPr>
        <p:spPr>
          <a:xfrm>
            <a:off x="2483768" y="2348880"/>
            <a:ext cx="6120680" cy="1321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t>What are the </a:t>
            </a:r>
            <a:r>
              <a:rPr lang="fr-FR" sz="2400" b="1" dirty="0" err="1" smtClean="0"/>
              <a:t>teachers</a:t>
            </a:r>
            <a:r>
              <a:rPr lang="fr-FR" sz="2400" b="1" dirty="0" smtClean="0"/>
              <a:t>’ attitudes </a:t>
            </a:r>
            <a:r>
              <a:rPr lang="fr-FR" sz="2400" b="1" dirty="0" err="1" smtClean="0"/>
              <a:t>towards</a:t>
            </a:r>
            <a:r>
              <a:rPr lang="fr-FR" sz="2400" b="1" dirty="0" smtClean="0"/>
              <a:t> </a:t>
            </a:r>
            <a:r>
              <a:rPr lang="fr-FR" sz="2400" b="1" dirty="0" err="1" smtClean="0"/>
              <a:t>utilizing</a:t>
            </a:r>
            <a:r>
              <a:rPr lang="fr-FR" sz="2400" b="1" dirty="0" smtClean="0"/>
              <a:t> </a:t>
            </a:r>
            <a:r>
              <a:rPr lang="fr-FR" sz="2400" b="1" dirty="0" err="1" smtClean="0"/>
              <a:t>humor</a:t>
            </a:r>
            <a:r>
              <a:rPr lang="fr-FR" sz="2400" b="1" dirty="0" smtClean="0"/>
              <a:t> in reading comprehension </a:t>
            </a:r>
            <a:r>
              <a:rPr lang="fr-FR" sz="2400" b="1" dirty="0" err="1" smtClean="0"/>
              <a:t>texts</a:t>
            </a:r>
            <a:r>
              <a:rPr lang="fr-FR" sz="2400" b="1" dirty="0" smtClean="0"/>
              <a:t> and assignements?  </a:t>
            </a:r>
            <a:endParaRPr lang="fr-FR" sz="2400" b="1" dirty="0"/>
          </a:p>
        </p:txBody>
      </p:sp>
      <p:sp>
        <p:nvSpPr>
          <p:cNvPr id="10" name="مستطيل 9"/>
          <p:cNvSpPr/>
          <p:nvPr/>
        </p:nvSpPr>
        <p:spPr>
          <a:xfrm>
            <a:off x="2483768" y="4509120"/>
            <a:ext cx="6408712" cy="15494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t>How </a:t>
            </a:r>
            <a:r>
              <a:rPr lang="fr-FR" sz="3200" b="1" dirty="0" err="1" smtClean="0"/>
              <a:t>is</a:t>
            </a:r>
            <a:r>
              <a:rPr lang="fr-FR" sz="3200" b="1" dirty="0" smtClean="0"/>
              <a:t> </a:t>
            </a:r>
            <a:r>
              <a:rPr lang="fr-FR" sz="3200" b="1" dirty="0" err="1" smtClean="0"/>
              <a:t>humor</a:t>
            </a:r>
            <a:r>
              <a:rPr lang="fr-FR" sz="3200" b="1" dirty="0" smtClean="0"/>
              <a:t> incorporated in the reading comprehension </a:t>
            </a:r>
            <a:r>
              <a:rPr lang="fr-FR" sz="3200" b="1" dirty="0" err="1" smtClean="0"/>
              <a:t>texts</a:t>
            </a:r>
            <a:r>
              <a:rPr lang="fr-FR" sz="3200" b="1" dirty="0" smtClean="0"/>
              <a:t>?</a:t>
            </a:r>
            <a:endParaRPr lang="fr-FR" sz="3200" b="1" dirty="0"/>
          </a:p>
        </p:txBody>
      </p:sp>
      <p:sp>
        <p:nvSpPr>
          <p:cNvPr id="12" name="شكل بيضاوي 11"/>
          <p:cNvSpPr/>
          <p:nvPr/>
        </p:nvSpPr>
        <p:spPr>
          <a:xfrm>
            <a:off x="96421" y="2715019"/>
            <a:ext cx="914400" cy="914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rPr>
              <a:t>01</a:t>
            </a:r>
            <a:endParaRPr lang="fr-FR" sz="3200" b="1" dirty="0">
              <a:solidFill>
                <a:schemeClr val="tx1"/>
              </a:solidFill>
            </a:endParaRPr>
          </a:p>
        </p:txBody>
      </p:sp>
      <p:sp>
        <p:nvSpPr>
          <p:cNvPr id="15" name="شكل بيضاوي 14"/>
          <p:cNvSpPr/>
          <p:nvPr/>
        </p:nvSpPr>
        <p:spPr>
          <a:xfrm>
            <a:off x="96421" y="4826656"/>
            <a:ext cx="914400" cy="914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rPr>
              <a:t>02</a:t>
            </a:r>
            <a:endParaRPr lang="fr-FR" sz="3200" b="1" dirty="0">
              <a:solidFill>
                <a:schemeClr val="tx1"/>
              </a:solidFill>
            </a:endParaRPr>
          </a:p>
        </p:txBody>
      </p:sp>
    </p:spTree>
    <p:extLst>
      <p:ext uri="{BB962C8B-B14F-4D97-AF65-F5344CB8AC3E}">
        <p14:creationId xmlns:p14="http://schemas.microsoft.com/office/powerpoint/2010/main" val="2106509793"/>
      </p:ext>
    </p:extLst>
  </p:cSld>
  <p:clrMapOvr>
    <a:masterClrMapping/>
  </p:clrMapOvr>
  <mc:AlternateContent xmlns:mc="http://schemas.openxmlformats.org/markup-compatibility/2006" xmlns:p14="http://schemas.microsoft.com/office/powerpoint/2010/main">
    <mc:Choice Requires="p14">
      <p:transition spd="slow" p14:dur="2000" advTm="20088"/>
    </mc:Choice>
    <mc:Fallback xmlns="">
      <p:transition spd="slow" advTm="2008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fr-FR" b="1" dirty="0" err="1" smtClean="0"/>
              <a:t>Methodology</a:t>
            </a:r>
            <a:endParaRPr lang="fr-FR" b="1" dirty="0"/>
          </a:p>
        </p:txBody>
      </p:sp>
      <p:sp>
        <p:nvSpPr>
          <p:cNvPr id="3" name="عنصر نائب للمحتوى 2"/>
          <p:cNvSpPr>
            <a:spLocks noGrp="1"/>
          </p:cNvSpPr>
          <p:nvPr>
            <p:ph idx="1"/>
          </p:nvPr>
        </p:nvSpPr>
        <p:spPr>
          <a:solidFill>
            <a:schemeClr val="accent2">
              <a:lumMod val="20000"/>
              <a:lumOff val="80000"/>
            </a:schemeClr>
          </a:solidFill>
        </p:spPr>
        <p:txBody>
          <a:bodyPr/>
          <a:lstStyle/>
          <a:p>
            <a:pPr marL="0" indent="0" algn="just">
              <a:buNone/>
            </a:pPr>
            <a:endParaRPr lang="en-US" dirty="0" smtClean="0"/>
          </a:p>
          <a:p>
            <a:pPr marL="0" indent="0" algn="just">
              <a:buNone/>
            </a:pPr>
            <a:r>
              <a:rPr lang="en-US" dirty="0" smtClean="0"/>
              <a:t>A </a:t>
            </a:r>
            <a:r>
              <a:rPr lang="en-US" dirty="0"/>
              <a:t>study was conducted during the academic year 2022/2023 in which six middle school teachers of English were interviewed to inquire about the possible outcomes resulted from the adoption of humor in the selected reading texts assigned to middle school pupils</a:t>
            </a:r>
            <a:r>
              <a:rPr lang="en-US" dirty="0" smtClean="0"/>
              <a:t>.</a:t>
            </a:r>
            <a:endParaRPr lang="en-US" dirty="0"/>
          </a:p>
        </p:txBody>
      </p:sp>
      <p:sp>
        <p:nvSpPr>
          <p:cNvPr id="4" name="عنصر نائب لرقم الشريحة 3"/>
          <p:cNvSpPr>
            <a:spLocks noGrp="1"/>
          </p:cNvSpPr>
          <p:nvPr>
            <p:ph type="sldNum" sz="quarter" idx="12"/>
          </p:nvPr>
        </p:nvSpPr>
        <p:spPr/>
        <p:txBody>
          <a:bodyPr/>
          <a:lstStyle/>
          <a:p>
            <a:fld id="{8CD59D82-DD33-4061-9B4C-660ECBA3A65A}" type="slidenum">
              <a:rPr lang="fr-FR" smtClean="0"/>
              <a:t>5</a:t>
            </a:fld>
            <a:endParaRPr lang="fr-FR"/>
          </a:p>
        </p:txBody>
      </p:sp>
    </p:spTree>
    <p:extLst>
      <p:ext uri="{BB962C8B-B14F-4D97-AF65-F5344CB8AC3E}">
        <p14:creationId xmlns:p14="http://schemas.microsoft.com/office/powerpoint/2010/main" val="3456810919"/>
      </p:ext>
    </p:extLst>
  </p:cSld>
  <p:clrMapOvr>
    <a:masterClrMapping/>
  </p:clrMapOvr>
  <mc:AlternateContent xmlns:mc="http://schemas.openxmlformats.org/markup-compatibility/2006" xmlns:p14="http://schemas.microsoft.com/office/powerpoint/2010/main">
    <mc:Choice Requires="p14">
      <p:transition spd="slow" p14:dur="2000" advTm="24720"/>
    </mc:Choice>
    <mc:Fallback xmlns="">
      <p:transition spd="slow" advTm="2472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09687" y="0"/>
            <a:ext cx="6190603" cy="620688"/>
          </a:xfrm>
          <a:solidFill>
            <a:schemeClr val="accent2"/>
          </a:solidFill>
        </p:spPr>
        <p:txBody>
          <a:bodyPr>
            <a:noAutofit/>
          </a:bodyPr>
          <a:lstStyle/>
          <a:p>
            <a:r>
              <a:rPr lang="fr-FR" sz="2800" b="1" dirty="0"/>
              <a:t>RESULTS AND DISCUSSION</a:t>
            </a:r>
            <a:endParaRPr lang="fr-FR" sz="2800" dirty="0"/>
          </a:p>
        </p:txBody>
      </p:sp>
      <p:sp>
        <p:nvSpPr>
          <p:cNvPr id="3" name="عنصر نائب للمحتوى 2"/>
          <p:cNvSpPr>
            <a:spLocks noGrp="1"/>
          </p:cNvSpPr>
          <p:nvPr>
            <p:ph idx="1"/>
          </p:nvPr>
        </p:nvSpPr>
        <p:spPr>
          <a:xfrm>
            <a:off x="13760" y="620687"/>
            <a:ext cx="9022736" cy="5976665"/>
          </a:xfrm>
          <a:solidFill>
            <a:schemeClr val="bg2"/>
          </a:solidFill>
        </p:spPr>
        <p:txBody>
          <a:bodyPr>
            <a:normAutofit/>
          </a:bodyPr>
          <a:lstStyle/>
          <a:p>
            <a:pPr marL="0" indent="0">
              <a:buNone/>
            </a:pPr>
            <a:r>
              <a:rPr lang="en-US" sz="2000" dirty="0"/>
              <a:t>The participants agreed that humor in the reading passages </a:t>
            </a:r>
            <a:r>
              <a:rPr lang="en-US" sz="2000" dirty="0" smtClean="0"/>
              <a:t>is maintained </a:t>
            </a:r>
            <a:r>
              <a:rPr lang="en-US" sz="2000" dirty="0"/>
              <a:t>through two </a:t>
            </a:r>
            <a:r>
              <a:rPr lang="en-US" sz="2000" dirty="0" smtClean="0"/>
              <a:t>devices: </a:t>
            </a:r>
          </a:p>
          <a:p>
            <a:pPr marL="0" indent="0">
              <a:buNone/>
            </a:pPr>
            <a:endParaRPr lang="fr-FR" sz="2000" dirty="0"/>
          </a:p>
        </p:txBody>
      </p:sp>
      <p:sp>
        <p:nvSpPr>
          <p:cNvPr id="4" name="عنصر نائب لرقم الشريحة 3"/>
          <p:cNvSpPr>
            <a:spLocks noGrp="1"/>
          </p:cNvSpPr>
          <p:nvPr>
            <p:ph type="sldNum" sz="quarter" idx="12"/>
          </p:nvPr>
        </p:nvSpPr>
        <p:spPr/>
        <p:txBody>
          <a:bodyPr/>
          <a:lstStyle/>
          <a:p>
            <a:fld id="{8CD59D82-DD33-4061-9B4C-660ECBA3A65A}" type="slidenum">
              <a:rPr lang="fr-FR" smtClean="0"/>
              <a:t>6</a:t>
            </a:fld>
            <a:endParaRPr lang="fr-FR"/>
          </a:p>
        </p:txBody>
      </p:sp>
      <p:sp>
        <p:nvSpPr>
          <p:cNvPr id="5" name="شكل بيضاوي 4"/>
          <p:cNvSpPr/>
          <p:nvPr/>
        </p:nvSpPr>
        <p:spPr>
          <a:xfrm>
            <a:off x="0" y="2241334"/>
            <a:ext cx="891978" cy="86969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01</a:t>
            </a:r>
            <a:endParaRPr lang="fr-FR" dirty="0"/>
          </a:p>
        </p:txBody>
      </p:sp>
      <p:sp>
        <p:nvSpPr>
          <p:cNvPr id="6" name="شكل بيضاوي 5"/>
          <p:cNvSpPr/>
          <p:nvPr/>
        </p:nvSpPr>
        <p:spPr>
          <a:xfrm>
            <a:off x="0" y="4797152"/>
            <a:ext cx="891978" cy="914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02</a:t>
            </a:r>
            <a:endParaRPr lang="fr-FR" dirty="0"/>
          </a:p>
        </p:txBody>
      </p:sp>
      <p:sp>
        <p:nvSpPr>
          <p:cNvPr id="7" name="سهم إلى اليمين 6"/>
          <p:cNvSpPr/>
          <p:nvPr/>
        </p:nvSpPr>
        <p:spPr>
          <a:xfrm>
            <a:off x="896922" y="2414154"/>
            <a:ext cx="362710" cy="490226"/>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سهم إلى اليمين 7"/>
          <p:cNvSpPr/>
          <p:nvPr/>
        </p:nvSpPr>
        <p:spPr>
          <a:xfrm>
            <a:off x="896921" y="5013176"/>
            <a:ext cx="362711" cy="397184"/>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مستطيل 8"/>
          <p:cNvSpPr/>
          <p:nvPr/>
        </p:nvSpPr>
        <p:spPr>
          <a:xfrm>
            <a:off x="1259632" y="1712513"/>
            <a:ext cx="1273394" cy="201274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Linguistic </a:t>
            </a:r>
            <a:r>
              <a:rPr lang="en-US" sz="2000" b="1" dirty="0">
                <a:solidFill>
                  <a:schemeClr val="tx1"/>
                </a:solidFill>
              </a:rPr>
              <a:t>D</a:t>
            </a:r>
            <a:r>
              <a:rPr lang="en-US" sz="2000" b="1" dirty="0" smtClean="0">
                <a:solidFill>
                  <a:schemeClr val="tx1"/>
                </a:solidFill>
              </a:rPr>
              <a:t>evice </a:t>
            </a:r>
            <a:endParaRPr lang="fr-FR" sz="2000" b="1" dirty="0">
              <a:solidFill>
                <a:schemeClr val="tx1"/>
              </a:solidFill>
            </a:endParaRPr>
          </a:p>
        </p:txBody>
      </p:sp>
      <p:sp>
        <p:nvSpPr>
          <p:cNvPr id="11" name="مستطيل 10"/>
          <p:cNvSpPr/>
          <p:nvPr/>
        </p:nvSpPr>
        <p:spPr>
          <a:xfrm>
            <a:off x="1256566" y="4581128"/>
            <a:ext cx="1803266" cy="162132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err="1" smtClean="0">
                <a:solidFill>
                  <a:schemeClr val="tx1"/>
                </a:solidFill>
              </a:rPr>
              <a:t>Typographical</a:t>
            </a:r>
            <a:r>
              <a:rPr lang="fr-FR" sz="2000" b="1" dirty="0" smtClean="0">
                <a:solidFill>
                  <a:schemeClr val="tx1"/>
                </a:solidFill>
              </a:rPr>
              <a:t> </a:t>
            </a:r>
            <a:r>
              <a:rPr lang="fr-FR" sz="2000" b="1" dirty="0" err="1" smtClean="0">
                <a:solidFill>
                  <a:schemeClr val="tx1"/>
                </a:solidFill>
              </a:rPr>
              <a:t>Device</a:t>
            </a:r>
            <a:r>
              <a:rPr lang="fr-FR" sz="2000" b="1" dirty="0" smtClean="0">
                <a:solidFill>
                  <a:schemeClr val="tx1"/>
                </a:solidFill>
              </a:rPr>
              <a:t> </a:t>
            </a:r>
            <a:endParaRPr lang="fr-FR" sz="2000" b="1" dirty="0">
              <a:solidFill>
                <a:schemeClr val="tx1"/>
              </a:solidFill>
            </a:endParaRPr>
          </a:p>
        </p:txBody>
      </p:sp>
      <p:sp>
        <p:nvSpPr>
          <p:cNvPr id="12" name="مستطيل 11"/>
          <p:cNvSpPr/>
          <p:nvPr/>
        </p:nvSpPr>
        <p:spPr>
          <a:xfrm>
            <a:off x="3369568" y="1210537"/>
            <a:ext cx="2714600" cy="5019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smtClean="0"/>
              <a:t>Words</a:t>
            </a:r>
            <a:r>
              <a:rPr lang="fr-FR" b="1" dirty="0" smtClean="0"/>
              <a:t> </a:t>
            </a:r>
            <a:endParaRPr lang="fr-FR" b="1" dirty="0"/>
          </a:p>
        </p:txBody>
      </p:sp>
      <p:sp>
        <p:nvSpPr>
          <p:cNvPr id="13" name="مستطيل 12"/>
          <p:cNvSpPr/>
          <p:nvPr/>
        </p:nvSpPr>
        <p:spPr>
          <a:xfrm>
            <a:off x="3923928" y="4581128"/>
            <a:ext cx="4752527" cy="18002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 caricature </a:t>
            </a:r>
            <a:r>
              <a:rPr lang="en-US" sz="2800" dirty="0"/>
              <a:t>aiming at creating  a comic or grotesque effect.</a:t>
            </a:r>
            <a:endParaRPr lang="fr-FR" sz="2800" dirty="0"/>
          </a:p>
        </p:txBody>
      </p:sp>
      <p:sp>
        <p:nvSpPr>
          <p:cNvPr id="14" name="سهم إلى اليمين 13"/>
          <p:cNvSpPr/>
          <p:nvPr/>
        </p:nvSpPr>
        <p:spPr>
          <a:xfrm>
            <a:off x="3110581" y="5110607"/>
            <a:ext cx="622636" cy="484632"/>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 name="رابط كسهم مستقيم 19"/>
          <p:cNvCxnSpPr/>
          <p:nvPr/>
        </p:nvCxnSpPr>
        <p:spPr>
          <a:xfrm flipV="1">
            <a:off x="2533026" y="1615694"/>
            <a:ext cx="836542" cy="804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flipV="1">
            <a:off x="2533026" y="2241335"/>
            <a:ext cx="854686" cy="3456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رابط كسهم مستقيم 22"/>
          <p:cNvCxnSpPr/>
          <p:nvPr/>
        </p:nvCxnSpPr>
        <p:spPr>
          <a:xfrm>
            <a:off x="2533026" y="2963841"/>
            <a:ext cx="834194" cy="735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مستطيل 32"/>
          <p:cNvSpPr/>
          <p:nvPr/>
        </p:nvSpPr>
        <p:spPr>
          <a:xfrm>
            <a:off x="3387712" y="1917772"/>
            <a:ext cx="2696456" cy="5019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Phrases</a:t>
            </a:r>
            <a:endParaRPr lang="fr-FR" b="1" dirty="0"/>
          </a:p>
        </p:txBody>
      </p:sp>
      <p:sp>
        <p:nvSpPr>
          <p:cNvPr id="34" name="مستطيل 33"/>
          <p:cNvSpPr/>
          <p:nvPr/>
        </p:nvSpPr>
        <p:spPr>
          <a:xfrm>
            <a:off x="3387712" y="2718883"/>
            <a:ext cx="2696456" cy="45927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smtClean="0"/>
              <a:t>Idioms</a:t>
            </a:r>
            <a:r>
              <a:rPr lang="fr-FR" dirty="0" smtClean="0"/>
              <a:t> </a:t>
            </a:r>
            <a:endParaRPr lang="fr-FR" dirty="0"/>
          </a:p>
        </p:txBody>
      </p:sp>
      <p:sp>
        <p:nvSpPr>
          <p:cNvPr id="35" name="مستطيل 34"/>
          <p:cNvSpPr/>
          <p:nvPr/>
        </p:nvSpPr>
        <p:spPr>
          <a:xfrm>
            <a:off x="3393270" y="3429000"/>
            <a:ext cx="2716948" cy="5405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smtClean="0"/>
              <a:t>Irony</a:t>
            </a:r>
            <a:endParaRPr lang="fr-FR" b="1" dirty="0"/>
          </a:p>
        </p:txBody>
      </p:sp>
      <p:cxnSp>
        <p:nvCxnSpPr>
          <p:cNvPr id="36" name="رابط كسهم مستقيم 35"/>
          <p:cNvCxnSpPr/>
          <p:nvPr/>
        </p:nvCxnSpPr>
        <p:spPr>
          <a:xfrm>
            <a:off x="2533026" y="2772104"/>
            <a:ext cx="875471" cy="705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571580"/>
      </p:ext>
    </p:extLst>
  </p:cSld>
  <p:clrMapOvr>
    <a:masterClrMapping/>
  </p:clrMapOvr>
  <mc:AlternateContent xmlns:mc="http://schemas.openxmlformats.org/markup-compatibility/2006" xmlns:p14="http://schemas.microsoft.com/office/powerpoint/2010/main">
    <mc:Choice Requires="p14">
      <p:transition spd="slow" p14:dur="2000" advTm="30302"/>
    </mc:Choice>
    <mc:Fallback xmlns="">
      <p:transition spd="slow" advTm="3030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84976" cy="720080"/>
          </a:xfrm>
          <a:solidFill>
            <a:schemeClr val="accent2">
              <a:lumMod val="60000"/>
              <a:lumOff val="40000"/>
            </a:schemeClr>
          </a:solidFill>
        </p:spPr>
        <p:txBody>
          <a:bodyPr>
            <a:normAutofit fontScale="90000"/>
          </a:bodyPr>
          <a:lstStyle/>
          <a:p>
            <a:r>
              <a:rPr lang="fr-FR" b="1" dirty="0" smtClean="0"/>
              <a:t>RESULTS AND DISCUSSION</a:t>
            </a:r>
            <a:endParaRPr lang="fr-FR" b="1" dirty="0"/>
          </a:p>
        </p:txBody>
      </p:sp>
      <p:sp>
        <p:nvSpPr>
          <p:cNvPr id="3" name="عنصر نائب للمحتوى 2"/>
          <p:cNvSpPr>
            <a:spLocks noGrp="1"/>
          </p:cNvSpPr>
          <p:nvPr>
            <p:ph idx="1"/>
          </p:nvPr>
        </p:nvSpPr>
        <p:spPr>
          <a:xfrm>
            <a:off x="0" y="1052736"/>
            <a:ext cx="8964488" cy="5534075"/>
          </a:xfrm>
          <a:solidFill>
            <a:schemeClr val="accent2">
              <a:lumMod val="20000"/>
              <a:lumOff val="80000"/>
            </a:schemeClr>
          </a:solidFill>
          <a:effectLst>
            <a:glow rad="228600">
              <a:schemeClr val="accent2">
                <a:satMod val="175000"/>
                <a:alpha val="40000"/>
              </a:schemeClr>
            </a:glow>
          </a:effectLst>
        </p:spPr>
        <p:txBody>
          <a:bodyPr>
            <a:normAutofit/>
          </a:bodyPr>
          <a:lstStyle/>
          <a:p>
            <a:pPr marL="0" indent="0" algn="just">
              <a:buNone/>
            </a:pPr>
            <a:r>
              <a:rPr lang="en-US" dirty="0" smtClean="0"/>
              <a:t> As far as the teachers are concerned,  results reveal that they: </a:t>
            </a:r>
          </a:p>
          <a:p>
            <a:pPr marL="0" indent="0" algn="just">
              <a:buNone/>
            </a:pPr>
            <a:endParaRPr lang="en-US" dirty="0"/>
          </a:p>
          <a:p>
            <a:pPr marL="0" indent="0" algn="just">
              <a:buNone/>
            </a:pPr>
            <a:endParaRPr lang="en-US" dirty="0" smtClean="0"/>
          </a:p>
          <a:p>
            <a:pPr marL="0" indent="0" algn="just">
              <a:buNone/>
            </a:pPr>
            <a:endParaRPr lang="fr-FR" dirty="0"/>
          </a:p>
        </p:txBody>
      </p:sp>
      <p:sp>
        <p:nvSpPr>
          <p:cNvPr id="4" name="عنصر نائب لرقم الشريحة 3"/>
          <p:cNvSpPr>
            <a:spLocks noGrp="1"/>
          </p:cNvSpPr>
          <p:nvPr>
            <p:ph type="sldNum" sz="quarter" idx="12"/>
          </p:nvPr>
        </p:nvSpPr>
        <p:spPr/>
        <p:txBody>
          <a:bodyPr/>
          <a:lstStyle/>
          <a:p>
            <a:fld id="{8CD59D82-DD33-4061-9B4C-660ECBA3A65A}" type="slidenum">
              <a:rPr lang="fr-FR" smtClean="0"/>
              <a:t>7</a:t>
            </a:fld>
            <a:endParaRPr lang="fr-FR"/>
          </a:p>
        </p:txBody>
      </p:sp>
      <p:sp>
        <p:nvSpPr>
          <p:cNvPr id="5" name="شكل بيضاوي 4"/>
          <p:cNvSpPr/>
          <p:nvPr/>
        </p:nvSpPr>
        <p:spPr>
          <a:xfrm>
            <a:off x="96421" y="2257819"/>
            <a:ext cx="914400" cy="914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rPr>
              <a:t>01</a:t>
            </a:r>
            <a:endParaRPr lang="fr-FR" sz="3200" b="1" dirty="0">
              <a:solidFill>
                <a:schemeClr val="tx1"/>
              </a:solidFill>
            </a:endParaRPr>
          </a:p>
        </p:txBody>
      </p:sp>
      <p:sp>
        <p:nvSpPr>
          <p:cNvPr id="6" name="شكل بيضاوي 5"/>
          <p:cNvSpPr/>
          <p:nvPr/>
        </p:nvSpPr>
        <p:spPr>
          <a:xfrm>
            <a:off x="96421" y="4634197"/>
            <a:ext cx="914400" cy="914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rPr>
              <a:t>02</a:t>
            </a:r>
            <a:endParaRPr lang="fr-FR" sz="3200" b="1" dirty="0">
              <a:solidFill>
                <a:schemeClr val="tx1"/>
              </a:solidFill>
            </a:endParaRPr>
          </a:p>
        </p:txBody>
      </p:sp>
      <p:sp>
        <p:nvSpPr>
          <p:cNvPr id="8" name="سهم إلى اليمين 7"/>
          <p:cNvSpPr/>
          <p:nvPr/>
        </p:nvSpPr>
        <p:spPr>
          <a:xfrm>
            <a:off x="1170300" y="2472703"/>
            <a:ext cx="978408" cy="484632"/>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سهم إلى اليمين 9"/>
          <p:cNvSpPr/>
          <p:nvPr/>
        </p:nvSpPr>
        <p:spPr>
          <a:xfrm>
            <a:off x="1170300" y="4849081"/>
            <a:ext cx="978408" cy="484632"/>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مستطيل 8"/>
          <p:cNvSpPr/>
          <p:nvPr/>
        </p:nvSpPr>
        <p:spPr>
          <a:xfrm>
            <a:off x="2267744" y="2257818"/>
            <a:ext cx="6264696" cy="138720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Have a  </a:t>
            </a:r>
            <a:r>
              <a:rPr lang="en-US" sz="2800" b="1" dirty="0"/>
              <a:t>positive attitude towards the humor-based texts</a:t>
            </a:r>
            <a:endParaRPr lang="fr-FR" sz="2800" b="1" dirty="0"/>
          </a:p>
        </p:txBody>
      </p:sp>
      <p:sp>
        <p:nvSpPr>
          <p:cNvPr id="13" name="مستطيل 12"/>
          <p:cNvSpPr/>
          <p:nvPr/>
        </p:nvSpPr>
        <p:spPr>
          <a:xfrm>
            <a:off x="2267744" y="4437112"/>
            <a:ext cx="6264696" cy="165618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C</a:t>
            </a:r>
            <a:r>
              <a:rPr lang="en-US" sz="2800" b="1" dirty="0" smtClean="0"/>
              <a:t>onsider  </a:t>
            </a:r>
            <a:r>
              <a:rPr lang="en-US" sz="2800" b="1" dirty="0"/>
              <a:t>humor as an efficient didactical approach to motivate the pupils to learn foreign languages</a:t>
            </a:r>
            <a:endParaRPr lang="fr-FR" sz="2800" b="1" dirty="0"/>
          </a:p>
        </p:txBody>
      </p:sp>
    </p:spTree>
    <p:extLst>
      <p:ext uri="{BB962C8B-B14F-4D97-AF65-F5344CB8AC3E}">
        <p14:creationId xmlns:p14="http://schemas.microsoft.com/office/powerpoint/2010/main" val="1388614855"/>
      </p:ext>
    </p:extLst>
  </p:cSld>
  <p:clrMapOvr>
    <a:masterClrMapping/>
  </p:clrMapOvr>
  <mc:AlternateContent xmlns:mc="http://schemas.openxmlformats.org/markup-compatibility/2006" xmlns:p14="http://schemas.microsoft.com/office/powerpoint/2010/main">
    <mc:Choice Requires="p14">
      <p:transition spd="slow" p14:dur="2000" advTm="18749"/>
    </mc:Choice>
    <mc:Fallback xmlns="">
      <p:transition spd="slow" advTm="1874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16632"/>
            <a:ext cx="8363272" cy="720080"/>
          </a:xfrm>
          <a:solidFill>
            <a:schemeClr val="accent2"/>
          </a:solidFill>
        </p:spPr>
        <p:txBody>
          <a:bodyPr>
            <a:normAutofit fontScale="90000"/>
          </a:bodyPr>
          <a:lstStyle/>
          <a:p>
            <a:r>
              <a:rPr lang="fr-FR" b="1" dirty="0"/>
              <a:t>RESULTS AND DISCUSSION</a:t>
            </a:r>
            <a:endParaRPr lang="fr-FR" dirty="0"/>
          </a:p>
        </p:txBody>
      </p:sp>
      <p:sp>
        <p:nvSpPr>
          <p:cNvPr id="3" name="عنصر نائب للمحتوى 2"/>
          <p:cNvSpPr>
            <a:spLocks noGrp="1"/>
          </p:cNvSpPr>
          <p:nvPr>
            <p:ph idx="1"/>
          </p:nvPr>
        </p:nvSpPr>
        <p:spPr>
          <a:xfrm>
            <a:off x="179512" y="980728"/>
            <a:ext cx="8856984" cy="5616624"/>
          </a:xfrm>
          <a:solidFill>
            <a:schemeClr val="accent2">
              <a:lumMod val="20000"/>
              <a:lumOff val="80000"/>
            </a:schemeClr>
          </a:solidFill>
        </p:spPr>
        <p:txBody>
          <a:bodyPr/>
          <a:lstStyle/>
          <a:p>
            <a:pPr marL="0" indent="0">
              <a:buNone/>
            </a:pPr>
            <a:r>
              <a:rPr lang="fr-FR" dirty="0" err="1" smtClean="0"/>
              <a:t>Concerning</a:t>
            </a:r>
            <a:r>
              <a:rPr lang="fr-FR" dirty="0" smtClean="0"/>
              <a:t> the impact of </a:t>
            </a:r>
            <a:r>
              <a:rPr lang="fr-FR" dirty="0" err="1" smtClean="0"/>
              <a:t>humor</a:t>
            </a:r>
            <a:r>
              <a:rPr lang="fr-FR" dirty="0" smtClean="0"/>
              <a:t>  on </a:t>
            </a:r>
            <a:r>
              <a:rPr lang="fr-FR" dirty="0" err="1" smtClean="0"/>
              <a:t>pupils</a:t>
            </a:r>
            <a:r>
              <a:rPr lang="fr-FR" dirty="0" smtClean="0"/>
              <a:t>, </a:t>
            </a:r>
            <a:r>
              <a:rPr lang="fr-FR" dirty="0" err="1" smtClean="0"/>
              <a:t>teachers</a:t>
            </a:r>
            <a:r>
              <a:rPr lang="fr-FR" dirty="0" smtClean="0"/>
              <a:t> </a:t>
            </a:r>
            <a:r>
              <a:rPr lang="fr-FR" dirty="0" err="1" smtClean="0"/>
              <a:t>noticed</a:t>
            </a:r>
            <a:r>
              <a:rPr lang="fr-FR" dirty="0" smtClean="0"/>
              <a:t> </a:t>
            </a:r>
          </a:p>
          <a:p>
            <a:pPr marL="0" indent="0">
              <a:buNone/>
            </a:pPr>
            <a:endParaRPr lang="fr-FR" dirty="0"/>
          </a:p>
          <a:p>
            <a:pPr marL="0" indent="0">
              <a:buNone/>
            </a:pPr>
            <a:endParaRPr lang="fr-FR" dirty="0"/>
          </a:p>
        </p:txBody>
      </p:sp>
      <p:sp>
        <p:nvSpPr>
          <p:cNvPr id="4" name="عنصر نائب لرقم الشريحة 3"/>
          <p:cNvSpPr>
            <a:spLocks noGrp="1"/>
          </p:cNvSpPr>
          <p:nvPr>
            <p:ph type="sldNum" sz="quarter" idx="12"/>
          </p:nvPr>
        </p:nvSpPr>
        <p:spPr/>
        <p:txBody>
          <a:bodyPr/>
          <a:lstStyle/>
          <a:p>
            <a:fld id="{8CD59D82-DD33-4061-9B4C-660ECBA3A65A}" type="slidenum">
              <a:rPr lang="fr-FR" smtClean="0"/>
              <a:t>8</a:t>
            </a:fld>
            <a:endParaRPr lang="fr-FR"/>
          </a:p>
        </p:txBody>
      </p:sp>
      <p:sp>
        <p:nvSpPr>
          <p:cNvPr id="5" name="شكل بيضاوي 4"/>
          <p:cNvSpPr/>
          <p:nvPr/>
        </p:nvSpPr>
        <p:spPr>
          <a:xfrm>
            <a:off x="179512" y="2701841"/>
            <a:ext cx="914400" cy="914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rPr>
              <a:t>01</a:t>
            </a:r>
            <a:endParaRPr lang="fr-FR" sz="3600" b="1" dirty="0">
              <a:solidFill>
                <a:schemeClr val="tx1"/>
              </a:solidFill>
            </a:endParaRPr>
          </a:p>
        </p:txBody>
      </p:sp>
      <p:sp>
        <p:nvSpPr>
          <p:cNvPr id="6" name="شكل بيضاوي 5"/>
          <p:cNvSpPr/>
          <p:nvPr/>
        </p:nvSpPr>
        <p:spPr>
          <a:xfrm>
            <a:off x="179512" y="5024028"/>
            <a:ext cx="914400" cy="914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rPr>
              <a:t>02</a:t>
            </a:r>
            <a:endParaRPr lang="fr-FR" sz="3600" b="1" dirty="0">
              <a:solidFill>
                <a:schemeClr val="tx1"/>
              </a:solidFill>
            </a:endParaRPr>
          </a:p>
        </p:txBody>
      </p:sp>
      <p:sp>
        <p:nvSpPr>
          <p:cNvPr id="7" name="سهم إلى اليمين 6"/>
          <p:cNvSpPr/>
          <p:nvPr/>
        </p:nvSpPr>
        <p:spPr>
          <a:xfrm>
            <a:off x="1289336" y="288301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سهم إلى اليمين 8"/>
          <p:cNvSpPr/>
          <p:nvPr/>
        </p:nvSpPr>
        <p:spPr>
          <a:xfrm>
            <a:off x="1289336" y="523891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مستطيل 9"/>
          <p:cNvSpPr/>
          <p:nvPr/>
        </p:nvSpPr>
        <p:spPr>
          <a:xfrm>
            <a:off x="2411760" y="2132856"/>
            <a:ext cx="6408712" cy="187220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 </a:t>
            </a:r>
            <a:r>
              <a:rPr lang="en-US" sz="2800" dirty="0"/>
              <a:t>considerable engagement and involvement of the  pupils  with the different activities related to the reading comprehension texts that contain </a:t>
            </a:r>
            <a:r>
              <a:rPr lang="en-US" sz="2800" dirty="0" smtClean="0"/>
              <a:t>humor</a:t>
            </a:r>
            <a:endParaRPr lang="fr-FR" sz="2800" dirty="0"/>
          </a:p>
        </p:txBody>
      </p:sp>
      <p:sp>
        <p:nvSpPr>
          <p:cNvPr id="11" name="مستطيل 10"/>
          <p:cNvSpPr/>
          <p:nvPr/>
        </p:nvSpPr>
        <p:spPr>
          <a:xfrm>
            <a:off x="2411760" y="4653136"/>
            <a:ext cx="6408712" cy="187220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The pupils responded to the tasks in a more rapid way with an  increasing attention and mass participation to answer the questions</a:t>
            </a:r>
            <a:endParaRPr lang="fr-FR" sz="2800" dirty="0"/>
          </a:p>
        </p:txBody>
      </p:sp>
    </p:spTree>
    <p:extLst>
      <p:ext uri="{BB962C8B-B14F-4D97-AF65-F5344CB8AC3E}">
        <p14:creationId xmlns:p14="http://schemas.microsoft.com/office/powerpoint/2010/main" val="2463621294"/>
      </p:ext>
    </p:extLst>
  </p:cSld>
  <p:clrMapOvr>
    <a:masterClrMapping/>
  </p:clrMapOvr>
  <mc:AlternateContent xmlns:mc="http://schemas.openxmlformats.org/markup-compatibility/2006" xmlns:p14="http://schemas.microsoft.com/office/powerpoint/2010/main">
    <mc:Choice Requires="p14">
      <p:transition spd="slow" p14:dur="2000" advTm="26883"/>
    </mc:Choice>
    <mc:Fallback xmlns="">
      <p:transition spd="slow" advTm="2688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408712"/>
          </a:xfrm>
          <a:solidFill>
            <a:schemeClr val="accent2">
              <a:lumMod val="20000"/>
              <a:lumOff val="80000"/>
            </a:schemeClr>
          </a:solidFill>
          <a:effectLst>
            <a:glow rad="228600">
              <a:schemeClr val="accent2">
                <a:satMod val="175000"/>
                <a:alpha val="40000"/>
              </a:schemeClr>
            </a:glow>
          </a:effectLst>
        </p:spPr>
        <p:txBody>
          <a:bodyPr>
            <a:normAutofit/>
          </a:bodyPr>
          <a:lstStyle/>
          <a:p>
            <a:pPr marL="0" indent="0" algn="just">
              <a:buNone/>
            </a:pPr>
            <a:r>
              <a:rPr lang="en-US" sz="2400" dirty="0"/>
              <a:t>The caricature can occupy the totality of </a:t>
            </a:r>
            <a:r>
              <a:rPr lang="en-US" sz="2400" dirty="0" smtClean="0"/>
              <a:t>the reading </a:t>
            </a:r>
            <a:r>
              <a:rPr lang="en-US" sz="2400" dirty="0"/>
              <a:t>passage accompanied with  summarizing captions. It can also be incorporated in a long text as a facilitating visual material reinforcing the message conveyed by the reading text</a:t>
            </a:r>
            <a:r>
              <a:rPr lang="en-US" sz="2400" dirty="0" smtClean="0"/>
              <a:t>.</a:t>
            </a:r>
          </a:p>
          <a:p>
            <a:pPr marL="0" indent="0">
              <a:buNone/>
            </a:pPr>
            <a:endParaRPr lang="en-US" sz="2800" dirty="0" smtClean="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r>
              <a:rPr lang="en-US" sz="2800" dirty="0" smtClean="0"/>
              <a:t> </a:t>
            </a:r>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fr-FR" sz="2800" dirty="0"/>
          </a:p>
        </p:txBody>
      </p:sp>
      <p:sp>
        <p:nvSpPr>
          <p:cNvPr id="4" name="عنصر نائب لرقم الشريحة 3"/>
          <p:cNvSpPr>
            <a:spLocks noGrp="1"/>
          </p:cNvSpPr>
          <p:nvPr>
            <p:ph type="sldNum" sz="quarter" idx="12"/>
          </p:nvPr>
        </p:nvSpPr>
        <p:spPr/>
        <p:txBody>
          <a:bodyPr/>
          <a:lstStyle/>
          <a:p>
            <a:fld id="{8CD59D82-DD33-4061-9B4C-660ECBA3A65A}" type="slidenum">
              <a:rPr lang="fr-FR" smtClean="0"/>
              <a:t>9</a:t>
            </a:fld>
            <a:endParaRPr lang="fr-FR" dirty="0"/>
          </a:p>
        </p:txBody>
      </p:sp>
      <p:pic>
        <p:nvPicPr>
          <p:cNvPr id="5" name="صورة 4" descr="C:\Users\nesba asma\Desktop\jok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772816"/>
            <a:ext cx="6408712" cy="4783842"/>
          </a:xfrm>
          <a:prstGeom prst="rect">
            <a:avLst/>
          </a:prstGeom>
          <a:noFill/>
          <a:ln>
            <a:noFill/>
          </a:ln>
        </p:spPr>
      </p:pic>
    </p:spTree>
    <p:extLst>
      <p:ext uri="{BB962C8B-B14F-4D97-AF65-F5344CB8AC3E}">
        <p14:creationId xmlns:p14="http://schemas.microsoft.com/office/powerpoint/2010/main" val="3604531334"/>
      </p:ext>
    </p:extLst>
  </p:cSld>
  <p:clrMapOvr>
    <a:masterClrMapping/>
  </p:clrMapOvr>
  <mc:AlternateContent xmlns:mc="http://schemas.openxmlformats.org/markup-compatibility/2006" xmlns:p14="http://schemas.microsoft.com/office/powerpoint/2010/main">
    <mc:Choice Requires="p14">
      <p:transition spd="slow" p14:dur="2000" advTm="28059"/>
    </mc:Choice>
    <mc:Fallback xmlns="">
      <p:transition spd="slow" advTm="28059"/>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8722</TotalTime>
  <Words>554</Words>
  <Application>Microsoft Office PowerPoint</Application>
  <PresentationFormat>عرض على الشاشة (3:4)‏</PresentationFormat>
  <Paragraphs>90</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عرض تقديمي في PowerPoint</vt:lpstr>
      <vt:lpstr>The Outline</vt:lpstr>
      <vt:lpstr>Introduction and Aim of the Study  </vt:lpstr>
      <vt:lpstr>RESEARCH QUESTIONS</vt:lpstr>
      <vt:lpstr>Methodology</vt:lpstr>
      <vt:lpstr>RESULTS AND DISCUSSION</vt:lpstr>
      <vt:lpstr>RESULTS AND DISCUSSION</vt:lpstr>
      <vt:lpstr>RESULTS AND DISCUSSION</vt:lpstr>
      <vt:lpstr>عرض تقديمي في PowerPoint</vt:lpstr>
      <vt:lpstr>CONCLUSION </vt:lpstr>
      <vt:lpstr>IMPLICATIONS AND RECOMMENDATIONS</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the Continuous  Professional Development in the Algerian EFL Context</dc:title>
  <dc:creator>nesba asma</dc:creator>
  <cp:lastModifiedBy>nesba asma</cp:lastModifiedBy>
  <cp:revision>178</cp:revision>
  <dcterms:created xsi:type="dcterms:W3CDTF">2021-05-03T11:08:45Z</dcterms:created>
  <dcterms:modified xsi:type="dcterms:W3CDTF">2023-03-23T19:39:44Z</dcterms:modified>
</cp:coreProperties>
</file>