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2" r:id="rId4"/>
    <p:sldId id="263" r:id="rId5"/>
    <p:sldId id="271" r:id="rId6"/>
    <p:sldId id="264" r:id="rId7"/>
    <p:sldId id="259" r:id="rId8"/>
    <p:sldId id="266" r:id="rId9"/>
    <p:sldId id="267" r:id="rId10"/>
    <p:sldId id="268" r:id="rId11"/>
    <p:sldId id="269" r:id="rId12"/>
    <p:sldId id="270"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CA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8"/>
    <p:restoredTop sz="94653"/>
  </p:normalViewPr>
  <p:slideViewPr>
    <p:cSldViewPr snapToGrid="0">
      <p:cViewPr varScale="1">
        <p:scale>
          <a:sx n="91" d="100"/>
          <a:sy n="91" d="100"/>
        </p:scale>
        <p:origin x="192"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1A848DA-5301-7777-DE49-E4D5C7E340CD}"/>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B6E82B70-B48A-53CB-3CB9-B4CAEFF254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86DF1019-6F5B-2CBC-3648-DD48AEC2C885}"/>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5" name="Нижний колонтитул 4">
            <a:extLst>
              <a:ext uri="{FF2B5EF4-FFF2-40B4-BE49-F238E27FC236}">
                <a16:creationId xmlns:a16="http://schemas.microsoft.com/office/drawing/2014/main" id="{5335BFFE-CB2F-0F5B-7789-BA49FF12929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407B0E8-94C4-E6B8-4F40-C30E34207CEE}"/>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2670539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801128-6B4D-46D0-B524-2FA006D82BA2}"/>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1603C3E-8BF6-CCCC-4E28-C03E3420DFE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A7B250E-355B-3932-71ED-8087D08CE8D8}"/>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5" name="Нижний колонтитул 4">
            <a:extLst>
              <a:ext uri="{FF2B5EF4-FFF2-40B4-BE49-F238E27FC236}">
                <a16:creationId xmlns:a16="http://schemas.microsoft.com/office/drawing/2014/main" id="{2D16D31F-D4B8-0023-D5BD-E3AADE705ED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0F9E51F-F2F7-72A6-CE85-F1903336BF98}"/>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322315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1C5A668-8987-BCD7-EEC6-E999ED7C04F0}"/>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92249C9-8536-6FF4-1127-510BF89338E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FEAA4F2-E292-E3DB-4842-EC2F1794EBC7}"/>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5" name="Нижний колонтитул 4">
            <a:extLst>
              <a:ext uri="{FF2B5EF4-FFF2-40B4-BE49-F238E27FC236}">
                <a16:creationId xmlns:a16="http://schemas.microsoft.com/office/drawing/2014/main" id="{F90C39A5-E1AC-FB96-DBEA-85DBC772E75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D8374D8-06AE-8D68-EB7E-E164329E9118}"/>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3665320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605A80D-D4A5-C6FD-43D9-6F85390F82D2}"/>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F221EBC-A098-E747-2329-00C10A6BDA0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3084E9D-2F9E-B798-FF8E-33992C00FE70}"/>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5" name="Нижний колонтитул 4">
            <a:extLst>
              <a:ext uri="{FF2B5EF4-FFF2-40B4-BE49-F238E27FC236}">
                <a16:creationId xmlns:a16="http://schemas.microsoft.com/office/drawing/2014/main" id="{56E67279-C498-7D0F-C1F6-58D453E7262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7859F922-B45D-A461-B3BC-4775463316B8}"/>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415451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DC9567-68CC-0352-A55A-FAC3D938A42E}"/>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D227A316-A7DA-E400-9D25-E4DE6754E29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54DF6CDE-4F65-6386-A43F-3AFC7C412DAF}"/>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5" name="Нижний колонтитул 4">
            <a:extLst>
              <a:ext uri="{FF2B5EF4-FFF2-40B4-BE49-F238E27FC236}">
                <a16:creationId xmlns:a16="http://schemas.microsoft.com/office/drawing/2014/main" id="{52B13473-2A02-185A-C33F-52C6123B781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18CA29D-4B46-4A1C-54A6-BF04D2060DF2}"/>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3706748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E76D4D-4BE4-0E16-2B4B-B797B35ED8D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3207724-DD41-97FB-3786-A4ED9B67339E}"/>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92C05CAE-B7E4-13B9-34C1-CCF7B33A6F8B}"/>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1E67F6D3-9D6B-446C-2D71-9309B7A6A825}"/>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6" name="Нижний колонтитул 5">
            <a:extLst>
              <a:ext uri="{FF2B5EF4-FFF2-40B4-BE49-F238E27FC236}">
                <a16:creationId xmlns:a16="http://schemas.microsoft.com/office/drawing/2014/main" id="{4E7C09C1-E1A2-F409-F62E-C18E2B13BBAE}"/>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B8E6C63-D172-C6CA-F73E-A767F42D0715}"/>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306856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AF2F232-52F2-CF77-3548-869BCB79177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2450567C-435F-49B6-8374-B9AB4FBF2A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30E6414-3D11-6071-6726-4D168548864C}"/>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0F9C2BC-2D85-56CC-3C1F-9C94EF5027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4141751-B334-3D12-5067-89B09A6C6355}"/>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A112F4C9-7997-415B-7AAC-252144CAC36F}"/>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8" name="Нижний колонтитул 7">
            <a:extLst>
              <a:ext uri="{FF2B5EF4-FFF2-40B4-BE49-F238E27FC236}">
                <a16:creationId xmlns:a16="http://schemas.microsoft.com/office/drawing/2014/main" id="{13ED1539-A549-632F-2A5C-98984A69790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06B73F72-9B83-19E9-1819-FADF552EFBE1}"/>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1874595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433086-D411-2DB2-9F38-08A8F127129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EA3AE7C-09D5-41FC-5622-90C91FAAD5ED}"/>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4" name="Нижний колонтитул 3">
            <a:extLst>
              <a:ext uri="{FF2B5EF4-FFF2-40B4-BE49-F238E27FC236}">
                <a16:creationId xmlns:a16="http://schemas.microsoft.com/office/drawing/2014/main" id="{1C309CFA-D110-0FF2-62FB-A71075A8E72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C0E6EBD4-A191-4C5C-2E39-D2756F8AC414}"/>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234764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2D76AA8-ACE5-885C-5D42-D9F23C177777}"/>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3" name="Нижний колонтитул 2">
            <a:extLst>
              <a:ext uri="{FF2B5EF4-FFF2-40B4-BE49-F238E27FC236}">
                <a16:creationId xmlns:a16="http://schemas.microsoft.com/office/drawing/2014/main" id="{94C99FD8-F917-B9E2-61EC-DCBAFA87A9BB}"/>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57A09B3D-1070-16FD-E944-41EB857AA5B1}"/>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3116444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5C4984-674B-1A91-70E5-C834495C776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5F1FB640-7437-3E5C-D66A-A91BB1CBD6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3406176E-52DD-A1F0-17E1-9A190D939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D5E88DB-9972-BEBE-5F9D-895AFCFFAA78}"/>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6" name="Нижний колонтитул 5">
            <a:extLst>
              <a:ext uri="{FF2B5EF4-FFF2-40B4-BE49-F238E27FC236}">
                <a16:creationId xmlns:a16="http://schemas.microsoft.com/office/drawing/2014/main" id="{1F7AFA80-4D1F-7CDB-81C4-702196CBA99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DDFE105A-50E0-5667-31E7-E68D1C693730}"/>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3757197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E84FED-F2BB-C372-BC6A-44CB878623E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7B4A590-8A58-D43F-D7EA-7F1DD857BC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E1E3884E-4E01-9AD1-26CF-096CFE47EC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C870072-DB87-397D-7D78-381352A1A1B5}"/>
              </a:ext>
            </a:extLst>
          </p:cNvPr>
          <p:cNvSpPr>
            <a:spLocks noGrp="1"/>
          </p:cNvSpPr>
          <p:nvPr>
            <p:ph type="dt" sz="half" idx="10"/>
          </p:nvPr>
        </p:nvSpPr>
        <p:spPr/>
        <p:txBody>
          <a:bodyPr/>
          <a:lstStyle/>
          <a:p>
            <a:fld id="{5217EE06-B552-AE43-A841-B8BE85DE519A}" type="datetimeFigureOut">
              <a:rPr lang="ru-RU" smtClean="0"/>
              <a:t>24.03.2023</a:t>
            </a:fld>
            <a:endParaRPr lang="ru-RU"/>
          </a:p>
        </p:txBody>
      </p:sp>
      <p:sp>
        <p:nvSpPr>
          <p:cNvPr id="6" name="Нижний колонтитул 5">
            <a:extLst>
              <a:ext uri="{FF2B5EF4-FFF2-40B4-BE49-F238E27FC236}">
                <a16:creationId xmlns:a16="http://schemas.microsoft.com/office/drawing/2014/main" id="{A41861AA-363B-2943-21AB-E42B312B187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5C1E124B-2F7D-955B-4454-422A7A38257A}"/>
              </a:ext>
            </a:extLst>
          </p:cNvPr>
          <p:cNvSpPr>
            <a:spLocks noGrp="1"/>
          </p:cNvSpPr>
          <p:nvPr>
            <p:ph type="sldNum" sz="quarter" idx="12"/>
          </p:nvPr>
        </p:nvSpPr>
        <p:spPr/>
        <p:txBody>
          <a:bodyPr/>
          <a:lstStyle/>
          <a:p>
            <a:fld id="{008238B3-193B-4F46-839F-A1B03979458F}" type="slidenum">
              <a:rPr lang="ru-RU" smtClean="0"/>
              <a:t>‹#›</a:t>
            </a:fld>
            <a:endParaRPr lang="ru-RU"/>
          </a:p>
        </p:txBody>
      </p:sp>
    </p:spTree>
    <p:extLst>
      <p:ext uri="{BB962C8B-B14F-4D97-AF65-F5344CB8AC3E}">
        <p14:creationId xmlns:p14="http://schemas.microsoft.com/office/powerpoint/2010/main" val="1363372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DA118C-6E4F-47A8-DFF0-799D4C9B67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F71093AE-C6D8-2C56-0851-9BF52E254B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E1EA76D-AAC5-BB47-1C2B-909C627CD9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7EE06-B552-AE43-A841-B8BE85DE519A}" type="datetimeFigureOut">
              <a:rPr lang="ru-RU" smtClean="0"/>
              <a:t>24.03.2023</a:t>
            </a:fld>
            <a:endParaRPr lang="ru-RU"/>
          </a:p>
        </p:txBody>
      </p:sp>
      <p:sp>
        <p:nvSpPr>
          <p:cNvPr id="5" name="Нижний колонтитул 4">
            <a:extLst>
              <a:ext uri="{FF2B5EF4-FFF2-40B4-BE49-F238E27FC236}">
                <a16:creationId xmlns:a16="http://schemas.microsoft.com/office/drawing/2014/main" id="{21E6CB28-546A-0079-D90D-B1BAFC621D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59F8A811-E066-052A-59FC-697FCBECEB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238B3-193B-4F46-839F-A1B03979458F}" type="slidenum">
              <a:rPr lang="ru-RU" smtClean="0"/>
              <a:t>‹#›</a:t>
            </a:fld>
            <a:endParaRPr lang="ru-RU"/>
          </a:p>
        </p:txBody>
      </p:sp>
    </p:spTree>
    <p:extLst>
      <p:ext uri="{BB962C8B-B14F-4D97-AF65-F5344CB8AC3E}">
        <p14:creationId xmlns:p14="http://schemas.microsoft.com/office/powerpoint/2010/main" val="396866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402BEF5-B35C-7504-F50C-EE68283471B7}"/>
              </a:ext>
            </a:extLst>
          </p:cNvPr>
          <p:cNvSpPr>
            <a:spLocks noGrp="1"/>
          </p:cNvSpPr>
          <p:nvPr>
            <p:ph type="ctrTitle"/>
          </p:nvPr>
        </p:nvSpPr>
        <p:spPr/>
        <p:txBody>
          <a:bodyPr>
            <a:normAutofit/>
          </a:bodyPr>
          <a:lstStyle/>
          <a:p>
            <a:r>
              <a:rPr lang="en-US" sz="3200" b="1" dirty="0">
                <a:latin typeface="Raleway" panose="020B0503030101060003" pitchFamily="34" charset="0"/>
                <a:ea typeface="Calibri" panose="020F0502020204030204" pitchFamily="34" charset="0"/>
                <a:cs typeface="Times New Roman" panose="02020603050405020304" pitchFamily="18" charset="0"/>
              </a:rPr>
              <a:t>What makes Russian words funny</a:t>
            </a:r>
            <a:r>
              <a:rPr lang="ru-RU" sz="3200" b="1" dirty="0">
                <a:latin typeface="Raleway" panose="020B0503030101060003" pitchFamily="34" charset="0"/>
                <a:ea typeface="Calibri" panose="020F0502020204030204" pitchFamily="34" charset="0"/>
                <a:cs typeface="Times New Roman" panose="02020603050405020304" pitchFamily="18" charset="0"/>
              </a:rPr>
              <a:t>:</a:t>
            </a:r>
            <a:br>
              <a:rPr lang="ru-RU" sz="3200" b="1" dirty="0">
                <a:latin typeface="Raleway" panose="020B0503030101060003" pitchFamily="34" charset="0"/>
                <a:ea typeface="Calibri" panose="020F0502020204030204" pitchFamily="34" charset="0"/>
                <a:cs typeface="Times New Roman" panose="02020603050405020304" pitchFamily="18" charset="0"/>
              </a:rPr>
            </a:br>
            <a:r>
              <a:rPr lang="en-US" sz="3200" dirty="0">
                <a:latin typeface="Raleway" panose="020B0503030101060003" pitchFamily="34" charset="0"/>
                <a:ea typeface="Calibri" panose="020F0502020204030204" pitchFamily="34" charset="0"/>
                <a:cs typeface="Times New Roman" panose="02020603050405020304" pitchFamily="18" charset="0"/>
              </a:rPr>
              <a:t>the phenomenon of one-word humor</a:t>
            </a:r>
            <a:br>
              <a:rPr lang="en-US" sz="3200" b="1" dirty="0">
                <a:latin typeface="Raleway" panose="020B0503030101060003" pitchFamily="34" charset="0"/>
                <a:ea typeface="Calibri" panose="020F0502020204030204" pitchFamily="34" charset="0"/>
                <a:cs typeface="Times New Roman" panose="02020603050405020304" pitchFamily="18" charset="0"/>
              </a:rPr>
            </a:br>
            <a:endParaRPr lang="en-US" sz="2800" dirty="0">
              <a:latin typeface="Raleway" panose="020B0503030101060003" pitchFamily="34" charset="0"/>
              <a:ea typeface="Calibri" panose="020F0502020204030204" pitchFamily="34" charset="0"/>
            </a:endParaRPr>
          </a:p>
        </p:txBody>
      </p:sp>
      <p:sp>
        <p:nvSpPr>
          <p:cNvPr id="3" name="Подзаголовок 2">
            <a:extLst>
              <a:ext uri="{FF2B5EF4-FFF2-40B4-BE49-F238E27FC236}">
                <a16:creationId xmlns:a16="http://schemas.microsoft.com/office/drawing/2014/main" id="{C56CB742-87B3-E75B-5C3F-9E744096BE0F}"/>
              </a:ext>
            </a:extLst>
          </p:cNvPr>
          <p:cNvSpPr>
            <a:spLocks noGrp="1"/>
          </p:cNvSpPr>
          <p:nvPr>
            <p:ph type="subTitle" idx="1"/>
          </p:nvPr>
        </p:nvSpPr>
        <p:spPr>
          <a:xfrm>
            <a:off x="1524000" y="4099034"/>
            <a:ext cx="9144000" cy="1890604"/>
          </a:xfrm>
        </p:spPr>
        <p:txBody>
          <a:bodyPr>
            <a:normAutofit/>
          </a:bodyPr>
          <a:lstStyle/>
          <a:p>
            <a:r>
              <a:rPr lang="en-US" sz="2000" dirty="0" err="1">
                <a:latin typeface="Raleway" panose="020B0503030101060003" pitchFamily="34" charset="0"/>
                <a:cs typeface="Times New Roman" panose="02020603050405020304" pitchFamily="18" charset="0"/>
              </a:rPr>
              <a:t>Arseny</a:t>
            </a:r>
            <a:r>
              <a:rPr lang="en-US" sz="2000" dirty="0">
                <a:latin typeface="Raleway" panose="020B0503030101060003" pitchFamily="34" charset="0"/>
                <a:cs typeface="Times New Roman" panose="02020603050405020304" pitchFamily="18" charset="0"/>
              </a:rPr>
              <a:t> D. Anisimov (he</a:t>
            </a:r>
            <a:r>
              <a:rPr lang="ru-RU" sz="2000" dirty="0">
                <a:latin typeface="Raleway" panose="020B0503030101060003" pitchFamily="34" charset="0"/>
                <a:cs typeface="Times New Roman" panose="02020603050405020304" pitchFamily="18" charset="0"/>
              </a:rPr>
              <a:t> </a:t>
            </a:r>
            <a:r>
              <a:rPr lang="en-US" sz="2000" dirty="0">
                <a:latin typeface="Raleway" panose="020B0503030101060003" pitchFamily="34" charset="0"/>
                <a:cs typeface="Times New Roman" panose="02020603050405020304" pitchFamily="18" charset="0"/>
              </a:rPr>
              <a:t>/ him / his)</a:t>
            </a:r>
          </a:p>
          <a:p>
            <a:endParaRPr lang="en-US" sz="2000" dirty="0">
              <a:latin typeface="Raleway" panose="020B0503030101060003" pitchFamily="34" charset="0"/>
              <a:cs typeface="Times New Roman" panose="02020603050405020304" pitchFamily="18" charset="0"/>
            </a:endParaRPr>
          </a:p>
          <a:p>
            <a:r>
              <a:rPr lang="en-US" sz="2000" dirty="0">
                <a:latin typeface="Raleway" panose="020B0503030101060003" pitchFamily="34" charset="0"/>
                <a:cs typeface="Times New Roman" panose="02020603050405020304" pitchFamily="18" charset="0"/>
              </a:rPr>
              <a:t>student of “Fundamental and Computational Linguistics”</a:t>
            </a:r>
          </a:p>
          <a:p>
            <a:r>
              <a:rPr lang="en-US" sz="2000" dirty="0">
                <a:latin typeface="Raleway" panose="020B0503030101060003" pitchFamily="34" charset="0"/>
                <a:cs typeface="Times New Roman" panose="02020603050405020304" pitchFamily="18" charset="0"/>
              </a:rPr>
              <a:t>Higher School of Economics, Moscow</a:t>
            </a:r>
            <a:endParaRPr lang="ru-RU" sz="2000" dirty="0"/>
          </a:p>
        </p:txBody>
      </p:sp>
    </p:spTree>
    <p:extLst>
      <p:ext uri="{BB962C8B-B14F-4D97-AF65-F5344CB8AC3E}">
        <p14:creationId xmlns:p14="http://schemas.microsoft.com/office/powerpoint/2010/main" val="1999805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9DE186B-DB0D-2B87-6889-9A27B90F6627}"/>
              </a:ext>
            </a:extLst>
          </p:cNvPr>
          <p:cNvSpPr txBox="1"/>
          <p:nvPr/>
        </p:nvSpPr>
        <p:spPr>
          <a:xfrm>
            <a:off x="89548" y="141654"/>
            <a:ext cx="11877165" cy="1938992"/>
          </a:xfrm>
          <a:prstGeom prst="rect">
            <a:avLst/>
          </a:prstGeom>
          <a:noFill/>
        </p:spPr>
        <p:txBody>
          <a:bodyPr wrap="square" rtlCol="0">
            <a:spAutoFit/>
          </a:bodyPr>
          <a:lstStyle/>
          <a:p>
            <a:r>
              <a:rPr lang="en-US" sz="2000" b="1" dirty="0">
                <a:latin typeface="Raleway" panose="020B0503030101060003" pitchFamily="34" charset="0"/>
              </a:rPr>
              <a:t>4.3. Lower letter entropy</a:t>
            </a:r>
            <a:endParaRPr lang="ru-RU" sz="2000" dirty="0">
              <a:latin typeface="Raleway" panose="020B0503030101060003" pitchFamily="34" charset="0"/>
            </a:endParaRPr>
          </a:p>
          <a:p>
            <a:r>
              <a:rPr lang="en-US" sz="2000" dirty="0">
                <a:effectLst/>
                <a:latin typeface="Raleway" panose="020B0503030101060003" pitchFamily="34" charset="0"/>
                <a:ea typeface="Times New Roman" panose="02020603050405020304" pitchFamily="18" charset="0"/>
              </a:rPr>
              <a:t>The expectancy violation theory [Westbury et al 2015: 142-144] explains why words that sound "weird" can make a humorous effect. A native speaker has an idea of the statistical distribution of letters and sounds of his native language. Violation of this representation — for example, a large proportion of rare letters in a word — affects the evaluation of the word as more strange, peculiar. We found out that 596 funny words had lower average entropy per letter.</a:t>
            </a:r>
            <a:endParaRPr lang="en-US" sz="2000" dirty="0">
              <a:latin typeface="Raleway" panose="020B0503030101060003" pitchFamily="34" charset="0"/>
              <a:ea typeface="Times New Roman" panose="02020603050405020304" pitchFamily="18" charset="0"/>
            </a:endParaRPr>
          </a:p>
        </p:txBody>
      </p:sp>
      <p:pic>
        <p:nvPicPr>
          <p:cNvPr id="3" name="Рисунок 2">
            <a:extLst>
              <a:ext uri="{FF2B5EF4-FFF2-40B4-BE49-F238E27FC236}">
                <a16:creationId xmlns:a16="http://schemas.microsoft.com/office/drawing/2014/main" id="{B4743F94-660D-7A8E-523E-3CA9BA5268C5}"/>
              </a:ext>
            </a:extLst>
          </p:cNvPr>
          <p:cNvPicPr>
            <a:picLocks noChangeAspect="1"/>
          </p:cNvPicPr>
          <p:nvPr/>
        </p:nvPicPr>
        <p:blipFill rotWithShape="1">
          <a:blip r:embed="rId2">
            <a:extLst>
              <a:ext uri="{28A0092B-C50C-407E-A947-70E740481C1C}">
                <a14:useLocalDpi xmlns:a14="http://schemas.microsoft.com/office/drawing/2010/main" val="0"/>
              </a:ext>
            </a:extLst>
          </a:blip>
          <a:srcRect t="5848"/>
          <a:stretch/>
        </p:blipFill>
        <p:spPr bwMode="auto">
          <a:xfrm>
            <a:off x="0" y="2245103"/>
            <a:ext cx="7420888" cy="4297141"/>
          </a:xfrm>
          <a:prstGeom prst="rect">
            <a:avLst/>
          </a:prstGeom>
          <a:noFill/>
          <a:ln>
            <a:noFill/>
          </a:ln>
          <a:extLst>
            <a:ext uri="{53640926-AAD7-44D8-BBD7-CCE9431645EC}">
              <a14:shadowObscured xmlns:a14="http://schemas.microsoft.com/office/drawing/2010/main"/>
            </a:ext>
          </a:extLst>
        </p:spPr>
      </p:pic>
      <p:sp>
        <p:nvSpPr>
          <p:cNvPr id="7" name="TextBox 6">
            <a:extLst>
              <a:ext uri="{FF2B5EF4-FFF2-40B4-BE49-F238E27FC236}">
                <a16:creationId xmlns:a16="http://schemas.microsoft.com/office/drawing/2014/main" id="{F8B59F72-EAE6-E90E-2BF2-95B0AD39CAFC}"/>
              </a:ext>
            </a:extLst>
          </p:cNvPr>
          <p:cNvSpPr txBox="1"/>
          <p:nvPr/>
        </p:nvSpPr>
        <p:spPr>
          <a:xfrm>
            <a:off x="7554964" y="2245103"/>
            <a:ext cx="4411749" cy="3785652"/>
          </a:xfrm>
          <a:prstGeom prst="rect">
            <a:avLst/>
          </a:prstGeom>
          <a:noFill/>
        </p:spPr>
        <p:txBody>
          <a:bodyPr wrap="square" rtlCol="0">
            <a:spAutoFit/>
          </a:bodyPr>
          <a:lstStyle/>
          <a:p>
            <a:r>
              <a:rPr lang="en-US" sz="2000" b="1" dirty="0">
                <a:latin typeface="Raleway" panose="020B0503030101060003" pitchFamily="34" charset="0"/>
              </a:rPr>
              <a:t>4.4. CVCV patterns</a:t>
            </a:r>
            <a:endParaRPr lang="ru-RU" sz="2000" dirty="0">
              <a:latin typeface="Raleway" panose="020B0503030101060003" pitchFamily="34" charset="0"/>
            </a:endParaRPr>
          </a:p>
          <a:p>
            <a:r>
              <a:rPr lang="en-US" sz="2000" dirty="0">
                <a:effectLst/>
                <a:latin typeface="Raleway" panose="020B0503030101060003" pitchFamily="34" charset="0"/>
                <a:ea typeface="Times New Roman" panose="02020603050405020304" pitchFamily="18" charset="0"/>
              </a:rPr>
              <a:t>Repetitions of letters of the pattern CVCV and less often VCVC. Repetitions occur in 35 out of 593 words (5.9%), in ordinary words only in 448 out of 52139 (0.86%). </a:t>
            </a:r>
            <a:endParaRPr lang="ru-RU" sz="2000" dirty="0">
              <a:effectLst/>
              <a:latin typeface="Raleway" panose="020B0503030101060003" pitchFamily="34" charset="0"/>
              <a:ea typeface="Times New Roman" panose="02020603050405020304" pitchFamily="18" charset="0"/>
            </a:endParaRPr>
          </a:p>
          <a:p>
            <a:endParaRPr lang="ru-RU" sz="2000" dirty="0">
              <a:latin typeface="Raleway" panose="020B0503030101060003" pitchFamily="34" charset="0"/>
              <a:ea typeface="Times New Roman" panose="02020603050405020304" pitchFamily="18" charset="0"/>
            </a:endParaRPr>
          </a:p>
          <a:p>
            <a:r>
              <a:rPr lang="en-US" sz="2000" dirty="0">
                <a:effectLst/>
                <a:latin typeface="Raleway" panose="020B0503030101060003" pitchFamily="34" charset="0"/>
                <a:ea typeface="Times New Roman" panose="02020603050405020304" pitchFamily="18" charset="0"/>
              </a:rPr>
              <a:t>According to the chi-square criterion, this result is statistically significant.</a:t>
            </a:r>
          </a:p>
          <a:p>
            <a:r>
              <a:rPr lang="en-US" sz="2000" dirty="0">
                <a:effectLst/>
                <a:latin typeface="Raleway" panose="020B0503030101060003" pitchFamily="34" charset="0"/>
                <a:ea typeface="Times New Roman" panose="02020603050405020304" pitchFamily="18" charset="0"/>
              </a:rPr>
              <a:t>In 28 of the 35 funny words, the repetition is at the beginning. </a:t>
            </a:r>
            <a:endParaRPr lang="en-US" sz="2000" dirty="0">
              <a:latin typeface="Raleway" panose="020B0503030101060003" pitchFamily="34" charset="0"/>
              <a:ea typeface="Times New Roman" panose="02020603050405020304" pitchFamily="18" charset="0"/>
            </a:endParaRPr>
          </a:p>
        </p:txBody>
      </p:sp>
      <p:sp>
        <p:nvSpPr>
          <p:cNvPr id="8" name="TextBox 7">
            <a:extLst>
              <a:ext uri="{FF2B5EF4-FFF2-40B4-BE49-F238E27FC236}">
                <a16:creationId xmlns:a16="http://schemas.microsoft.com/office/drawing/2014/main" id="{A79E4240-D4B4-A1F0-808B-A0B5CCCA3532}"/>
              </a:ext>
            </a:extLst>
          </p:cNvPr>
          <p:cNvSpPr txBox="1"/>
          <p:nvPr/>
        </p:nvSpPr>
        <p:spPr>
          <a:xfrm>
            <a:off x="2504661" y="4024341"/>
            <a:ext cx="1346907" cy="369332"/>
          </a:xfrm>
          <a:prstGeom prst="rect">
            <a:avLst/>
          </a:prstGeom>
          <a:noFill/>
        </p:spPr>
        <p:txBody>
          <a:bodyPr wrap="none" rtlCol="0">
            <a:spAutoFit/>
          </a:bodyPr>
          <a:lstStyle/>
          <a:p>
            <a:r>
              <a:rPr lang="en-US" dirty="0">
                <a:solidFill>
                  <a:srgbClr val="FF0000"/>
                </a:solidFill>
              </a:rPr>
              <a:t>funny words</a:t>
            </a:r>
            <a:endParaRPr lang="ru-RU" dirty="0">
              <a:solidFill>
                <a:srgbClr val="FF0000"/>
              </a:solidFill>
            </a:endParaRPr>
          </a:p>
        </p:txBody>
      </p:sp>
      <p:sp>
        <p:nvSpPr>
          <p:cNvPr id="12" name="TextBox 11">
            <a:extLst>
              <a:ext uri="{FF2B5EF4-FFF2-40B4-BE49-F238E27FC236}">
                <a16:creationId xmlns:a16="http://schemas.microsoft.com/office/drawing/2014/main" id="{CCD0B90F-A53A-53E9-C293-2CB9CF3A0D3A}"/>
              </a:ext>
            </a:extLst>
          </p:cNvPr>
          <p:cNvSpPr txBox="1"/>
          <p:nvPr/>
        </p:nvSpPr>
        <p:spPr>
          <a:xfrm>
            <a:off x="5029200" y="3641139"/>
            <a:ext cx="1509644" cy="369332"/>
          </a:xfrm>
          <a:prstGeom prst="rect">
            <a:avLst/>
          </a:prstGeom>
          <a:noFill/>
        </p:spPr>
        <p:txBody>
          <a:bodyPr wrap="none" rtlCol="0">
            <a:spAutoFit/>
          </a:bodyPr>
          <a:lstStyle/>
          <a:p>
            <a:r>
              <a:rPr lang="en-US" dirty="0">
                <a:solidFill>
                  <a:srgbClr val="00B050"/>
                </a:solidFill>
              </a:rPr>
              <a:t>general words</a:t>
            </a:r>
            <a:endParaRPr lang="ru-RU" dirty="0">
              <a:solidFill>
                <a:srgbClr val="00B050"/>
              </a:solidFill>
            </a:endParaRPr>
          </a:p>
        </p:txBody>
      </p:sp>
      <p:sp>
        <p:nvSpPr>
          <p:cNvPr id="13" name="TextBox 12">
            <a:extLst>
              <a:ext uri="{FF2B5EF4-FFF2-40B4-BE49-F238E27FC236}">
                <a16:creationId xmlns:a16="http://schemas.microsoft.com/office/drawing/2014/main" id="{3EEAEC12-B0FD-3603-D450-98F1A7B82CC9}"/>
              </a:ext>
            </a:extLst>
          </p:cNvPr>
          <p:cNvSpPr txBox="1"/>
          <p:nvPr/>
        </p:nvSpPr>
        <p:spPr>
          <a:xfrm>
            <a:off x="480060" y="6488668"/>
            <a:ext cx="7074904" cy="369332"/>
          </a:xfrm>
          <a:prstGeom prst="rect">
            <a:avLst/>
          </a:prstGeom>
          <a:noFill/>
        </p:spPr>
        <p:txBody>
          <a:bodyPr wrap="square" rtlCol="0">
            <a:spAutoFit/>
          </a:bodyPr>
          <a:lstStyle/>
          <a:p>
            <a:r>
              <a:rPr lang="en-US" dirty="0"/>
              <a:t>Average letter frequency. t-test: statistic = 16.1307, p-value &lt; 0.0001</a:t>
            </a:r>
            <a:endParaRPr lang="ru-RU" dirty="0"/>
          </a:p>
        </p:txBody>
      </p:sp>
    </p:spTree>
    <p:extLst>
      <p:ext uri="{BB962C8B-B14F-4D97-AF65-F5344CB8AC3E}">
        <p14:creationId xmlns:p14="http://schemas.microsoft.com/office/powerpoint/2010/main" val="2645468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6253B9D-3824-E740-1CA4-3D6F408A8C54}"/>
              </a:ext>
            </a:extLst>
          </p:cNvPr>
          <p:cNvSpPr txBox="1"/>
          <p:nvPr/>
        </p:nvSpPr>
        <p:spPr>
          <a:xfrm>
            <a:off x="417443" y="1736229"/>
            <a:ext cx="11357113" cy="3385542"/>
          </a:xfrm>
          <a:prstGeom prst="rect">
            <a:avLst/>
          </a:prstGeom>
          <a:noFill/>
        </p:spPr>
        <p:txBody>
          <a:bodyPr wrap="square" rtlCol="0">
            <a:spAutoFit/>
          </a:bodyPr>
          <a:lstStyle/>
          <a:p>
            <a:r>
              <a:rPr lang="en-US" sz="3200" b="1" dirty="0">
                <a:latin typeface="Raleway" panose="020B0503030101060003" pitchFamily="34" charset="0"/>
              </a:rPr>
              <a:t>5. Discussion</a:t>
            </a:r>
            <a:endParaRPr lang="ru-RU" sz="3200" dirty="0">
              <a:latin typeface="Raleway" panose="020B0503030101060003" pitchFamily="34" charset="0"/>
            </a:endParaRPr>
          </a:p>
          <a:p>
            <a:r>
              <a:rPr lang="en-US" sz="2600" dirty="0">
                <a:effectLst/>
                <a:latin typeface="Raleway" panose="020B0503030101060003" pitchFamily="34" charset="0"/>
                <a:ea typeface="Times New Roman" panose="02020603050405020304" pitchFamily="18" charset="0"/>
              </a:rPr>
              <a:t>The main conclusion based on the results of the work is that predicting the humorous effect of even single words requires taking into account a large number of variables. The most effective predictors — clarity and subjective frequency — are formulated vaguely and are difficult to assess without interviewing a representative sample of speakers. Formal and clearer criteria — entropy, the presence of certain letters and the repetition of syllables — also require experimental confirmation. </a:t>
            </a:r>
            <a:endParaRPr lang="en-US" sz="2600" dirty="0">
              <a:latin typeface="Raleway" panose="020B0503030101060003" pitchFamily="34" charset="0"/>
              <a:ea typeface="Times New Roman" panose="02020603050405020304" pitchFamily="18" charset="0"/>
            </a:endParaRPr>
          </a:p>
        </p:txBody>
      </p:sp>
    </p:spTree>
    <p:extLst>
      <p:ext uri="{BB962C8B-B14F-4D97-AF65-F5344CB8AC3E}">
        <p14:creationId xmlns:p14="http://schemas.microsoft.com/office/powerpoint/2010/main" val="3549424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3B50324-839B-36B9-17ED-F626102719DD}"/>
              </a:ext>
            </a:extLst>
          </p:cNvPr>
          <p:cNvSpPr txBox="1"/>
          <p:nvPr/>
        </p:nvSpPr>
        <p:spPr>
          <a:xfrm>
            <a:off x="387835" y="535900"/>
            <a:ext cx="11416330" cy="5786199"/>
          </a:xfrm>
          <a:prstGeom prst="rect">
            <a:avLst/>
          </a:prstGeom>
          <a:noFill/>
        </p:spPr>
        <p:txBody>
          <a:bodyPr wrap="square" rtlCol="0">
            <a:spAutoFit/>
          </a:bodyPr>
          <a:lstStyle/>
          <a:p>
            <a:r>
              <a:rPr lang="en-US" sz="3200" b="1" dirty="0">
                <a:latin typeface="Raleway" panose="020B0503030101060003" pitchFamily="34" charset="0"/>
              </a:rPr>
              <a:t>6. References</a:t>
            </a:r>
            <a:endParaRPr lang="ru-RU" sz="3200" dirty="0">
              <a:latin typeface="Raleway" panose="020B0503030101060003" pitchFamily="34" charset="0"/>
            </a:endParaRPr>
          </a:p>
          <a:p>
            <a:r>
              <a:rPr lang="en-US" sz="2600" dirty="0" err="1">
                <a:latin typeface="Raleway" panose="020B0503030101060003" pitchFamily="34" charset="0"/>
              </a:rPr>
              <a:t>Lyashevskaya</a:t>
            </a:r>
            <a:r>
              <a:rPr lang="en-US" sz="2600" dirty="0">
                <a:latin typeface="Raleway" panose="020B0503030101060003" pitchFamily="34" charset="0"/>
              </a:rPr>
              <a:t> &amp; </a:t>
            </a:r>
            <a:r>
              <a:rPr lang="en-US" sz="2600" dirty="0" err="1">
                <a:latin typeface="Raleway" panose="020B0503030101060003" pitchFamily="34" charset="0"/>
              </a:rPr>
              <a:t>Sharov</a:t>
            </a:r>
            <a:r>
              <a:rPr lang="en-US" sz="2600" dirty="0">
                <a:latin typeface="Raleway" panose="020B0503030101060003" pitchFamily="34" charset="0"/>
              </a:rPr>
              <a:t> 2009 — Frequency dictionary of the modern Russian language</a:t>
            </a:r>
            <a:r>
              <a:rPr lang="ru-RU" sz="2600" dirty="0">
                <a:latin typeface="Raleway" panose="020B0503030101060003" pitchFamily="34" charset="0"/>
              </a:rPr>
              <a:t> </a:t>
            </a:r>
            <a:r>
              <a:rPr lang="en-US" sz="2600" dirty="0">
                <a:latin typeface="Raleway" panose="020B0503030101060003" pitchFamily="34" charset="0"/>
              </a:rPr>
              <a:t>(based on the materials of the National Corpus of the Russian language). Moscow: </a:t>
            </a:r>
            <a:r>
              <a:rPr lang="en-US" sz="2600" dirty="0" err="1">
                <a:latin typeface="Raleway" panose="020B0503030101060003" pitchFamily="34" charset="0"/>
              </a:rPr>
              <a:t>Azbukovnik</a:t>
            </a:r>
            <a:r>
              <a:rPr lang="en-US" sz="2600" dirty="0">
                <a:latin typeface="Raleway" panose="020B0503030101060003" pitchFamily="34" charset="0"/>
              </a:rPr>
              <a:t>, 2009.</a:t>
            </a:r>
            <a:endParaRPr lang="en-US" sz="2600" dirty="0">
              <a:latin typeface="Raleway" panose="020B0503030101060003" pitchFamily="34" charset="0"/>
              <a:cs typeface="Times New Roman" panose="02020603050405020304" pitchFamily="18" charset="0"/>
            </a:endParaRPr>
          </a:p>
          <a:p>
            <a:endParaRPr lang="en-US" sz="2600" dirty="0">
              <a:effectLst/>
              <a:latin typeface="Raleway" panose="020B0503030101060003" pitchFamily="34" charset="0"/>
              <a:ea typeface="Calibri" panose="020F0502020204030204" pitchFamily="34" charset="0"/>
              <a:cs typeface="Times New Roman" panose="02020603050405020304" pitchFamily="18" charset="0"/>
            </a:endParaRPr>
          </a:p>
          <a:p>
            <a:r>
              <a:rPr lang="en-US" sz="2600" dirty="0">
                <a:effectLst/>
                <a:latin typeface="Raleway" panose="020B0503030101060003" pitchFamily="34" charset="0"/>
                <a:ea typeface="Calibri" panose="020F0502020204030204" pitchFamily="34" charset="0"/>
                <a:cs typeface="Times New Roman" panose="02020603050405020304" pitchFamily="18" charset="0"/>
              </a:rPr>
              <a:t>Westbury et al. 2016 — Chris Westbury, Cyrus </a:t>
            </a:r>
            <a:r>
              <a:rPr lang="en-US" sz="2600" dirty="0" err="1">
                <a:effectLst/>
                <a:latin typeface="Raleway" panose="020B0503030101060003" pitchFamily="34" charset="0"/>
                <a:ea typeface="Calibri" panose="020F0502020204030204" pitchFamily="34" charset="0"/>
                <a:cs typeface="Times New Roman" panose="02020603050405020304" pitchFamily="18" charset="0"/>
              </a:rPr>
              <a:t>Shaoul</a:t>
            </a:r>
            <a:r>
              <a:rPr lang="en-US" sz="2600" dirty="0">
                <a:effectLst/>
                <a:latin typeface="Raleway" panose="020B0503030101060003" pitchFamily="34" charset="0"/>
                <a:ea typeface="Calibri" panose="020F0502020204030204" pitchFamily="34" charset="0"/>
                <a:cs typeface="Times New Roman" panose="02020603050405020304" pitchFamily="18" charset="0"/>
              </a:rPr>
              <a:t>, Gail </a:t>
            </a:r>
            <a:r>
              <a:rPr lang="en-US" sz="2600" dirty="0" err="1">
                <a:effectLst/>
                <a:latin typeface="Raleway" panose="020B0503030101060003" pitchFamily="34" charset="0"/>
                <a:ea typeface="Calibri" panose="020F0502020204030204" pitchFamily="34" charset="0"/>
                <a:cs typeface="Times New Roman" panose="02020603050405020304" pitchFamily="18" charset="0"/>
              </a:rPr>
              <a:t>Moroschan</a:t>
            </a:r>
            <a:r>
              <a:rPr lang="en-US" sz="2600" dirty="0">
                <a:effectLst/>
                <a:latin typeface="Raleway" panose="020B0503030101060003" pitchFamily="34" charset="0"/>
                <a:ea typeface="Calibri" panose="020F0502020204030204" pitchFamily="34" charset="0"/>
                <a:cs typeface="Times New Roman" panose="02020603050405020304" pitchFamily="18" charset="0"/>
              </a:rPr>
              <a:t>, Michael </a:t>
            </a:r>
            <a:r>
              <a:rPr lang="en-US" sz="2600" dirty="0" err="1">
                <a:effectLst/>
                <a:latin typeface="Raleway" panose="020B0503030101060003" pitchFamily="34" charset="0"/>
                <a:ea typeface="Calibri" panose="020F0502020204030204" pitchFamily="34" charset="0"/>
                <a:cs typeface="Times New Roman" panose="02020603050405020304" pitchFamily="18" charset="0"/>
              </a:rPr>
              <a:t>Ramscar</a:t>
            </a:r>
            <a:r>
              <a:rPr lang="en-US" sz="2600" dirty="0">
                <a:effectLst/>
                <a:latin typeface="Raleway" panose="020B0503030101060003" pitchFamily="34" charset="0"/>
                <a:ea typeface="Calibri" panose="020F0502020204030204" pitchFamily="34" charset="0"/>
                <a:cs typeface="Times New Roman" panose="02020603050405020304" pitchFamily="18" charset="0"/>
              </a:rPr>
              <a:t>. Telling the world’s least funny jokes: On the quantification of humor as entropy. </a:t>
            </a:r>
            <a:r>
              <a:rPr lang="en-US" sz="2600" i="1" dirty="0">
                <a:effectLst/>
                <a:latin typeface="Raleway" panose="020B0503030101060003" pitchFamily="34" charset="0"/>
                <a:ea typeface="Calibri" panose="020F0502020204030204" pitchFamily="34" charset="0"/>
                <a:cs typeface="Times New Roman" panose="02020603050405020304" pitchFamily="18" charset="0"/>
              </a:rPr>
              <a:t>Journal of Memory and Language</a:t>
            </a:r>
            <a:r>
              <a:rPr lang="en-US" sz="2600" dirty="0">
                <a:effectLst/>
                <a:latin typeface="Raleway" panose="020B0503030101060003" pitchFamily="34" charset="0"/>
                <a:ea typeface="Calibri" panose="020F0502020204030204" pitchFamily="34" charset="0"/>
                <a:cs typeface="Times New Roman" panose="02020603050405020304" pitchFamily="18" charset="0"/>
              </a:rPr>
              <a:t>. Volume 86, P. 141–156, 2016. https://</a:t>
            </a:r>
            <a:r>
              <a:rPr lang="en-US" sz="2600" dirty="0" err="1">
                <a:effectLst/>
                <a:latin typeface="Raleway" panose="020B0503030101060003" pitchFamily="34" charset="0"/>
                <a:ea typeface="Calibri" panose="020F0502020204030204" pitchFamily="34" charset="0"/>
                <a:cs typeface="Times New Roman" panose="02020603050405020304" pitchFamily="18" charset="0"/>
              </a:rPr>
              <a:t>doi.org</a:t>
            </a:r>
            <a:r>
              <a:rPr lang="en-US" sz="2600" dirty="0">
                <a:effectLst/>
                <a:latin typeface="Raleway" panose="020B0503030101060003" pitchFamily="34" charset="0"/>
                <a:ea typeface="Calibri" panose="020F0502020204030204" pitchFamily="34" charset="0"/>
                <a:cs typeface="Times New Roman" panose="02020603050405020304" pitchFamily="18" charset="0"/>
              </a:rPr>
              <a:t>/10.1016/j.jml.2015.09.001.</a:t>
            </a:r>
            <a:endParaRPr lang="ru-RU" sz="2600" dirty="0">
              <a:effectLst/>
              <a:latin typeface="Raleway" panose="020B0503030101060003" pitchFamily="34" charset="0"/>
              <a:ea typeface="Calibri" panose="020F0502020204030204" pitchFamily="34" charset="0"/>
              <a:cs typeface="Times New Roman" panose="02020603050405020304" pitchFamily="18" charset="0"/>
            </a:endParaRPr>
          </a:p>
          <a:p>
            <a:endParaRPr lang="en-US" sz="2600" dirty="0">
              <a:effectLst/>
              <a:latin typeface="Raleway" panose="020B0503030101060003" pitchFamily="34" charset="0"/>
              <a:ea typeface="Times New Roman" panose="02020603050405020304" pitchFamily="18" charset="0"/>
            </a:endParaRPr>
          </a:p>
          <a:p>
            <a:r>
              <a:rPr lang="en-US" sz="2600" dirty="0">
                <a:effectLst/>
                <a:latin typeface="Raleway" panose="020B0503030101060003" pitchFamily="34" charset="0"/>
                <a:ea typeface="Times New Roman" panose="02020603050405020304" pitchFamily="18" charset="0"/>
              </a:rPr>
              <a:t>Westbury &amp; Hollis 2018 — Chris Westbury, Geoff Hollis. Wriggly, </a:t>
            </a:r>
            <a:r>
              <a:rPr lang="en-US" sz="2600" dirty="0" err="1">
                <a:effectLst/>
                <a:latin typeface="Raleway" panose="020B0503030101060003" pitchFamily="34" charset="0"/>
                <a:ea typeface="Times New Roman" panose="02020603050405020304" pitchFamily="18" charset="0"/>
              </a:rPr>
              <a:t>Squiffy</a:t>
            </a:r>
            <a:r>
              <a:rPr lang="en-US" sz="2600" dirty="0">
                <a:effectLst/>
                <a:latin typeface="Raleway" panose="020B0503030101060003" pitchFamily="34" charset="0"/>
                <a:ea typeface="Times New Roman" panose="02020603050405020304" pitchFamily="18" charset="0"/>
              </a:rPr>
              <a:t>, Lummox, and Boobs: What Makes Some Words Funny? </a:t>
            </a:r>
            <a:r>
              <a:rPr lang="en-US" sz="2600" i="1" dirty="0">
                <a:effectLst/>
                <a:latin typeface="Raleway" panose="020B0503030101060003" pitchFamily="34" charset="0"/>
                <a:ea typeface="Times New Roman" panose="02020603050405020304" pitchFamily="18" charset="0"/>
              </a:rPr>
              <a:t>Journal of Experimental Psychology: General</a:t>
            </a:r>
            <a:r>
              <a:rPr lang="en-US" sz="2600" dirty="0">
                <a:effectLst/>
                <a:latin typeface="Raleway" panose="020B0503030101060003" pitchFamily="34" charset="0"/>
                <a:ea typeface="Times New Roman" panose="02020603050405020304" pitchFamily="18" charset="0"/>
              </a:rPr>
              <a:t>, 2018. Advance online publication. http://</a:t>
            </a:r>
            <a:r>
              <a:rPr lang="en-US" sz="2600" dirty="0" err="1">
                <a:effectLst/>
                <a:latin typeface="Raleway" panose="020B0503030101060003" pitchFamily="34" charset="0"/>
                <a:ea typeface="Times New Roman" panose="02020603050405020304" pitchFamily="18" charset="0"/>
              </a:rPr>
              <a:t>dx.doi.org</a:t>
            </a:r>
            <a:r>
              <a:rPr lang="en-US" sz="2600" dirty="0">
                <a:effectLst/>
                <a:latin typeface="Raleway" panose="020B0503030101060003" pitchFamily="34" charset="0"/>
                <a:ea typeface="Times New Roman" panose="02020603050405020304" pitchFamily="18" charset="0"/>
              </a:rPr>
              <a:t>/10.1037/xge0000467 </a:t>
            </a:r>
          </a:p>
        </p:txBody>
      </p:sp>
    </p:spTree>
    <p:extLst>
      <p:ext uri="{BB962C8B-B14F-4D97-AF65-F5344CB8AC3E}">
        <p14:creationId xmlns:p14="http://schemas.microsoft.com/office/powerpoint/2010/main" val="1315302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7E00B7-F6F1-00E6-D5D6-FCE26A026D9B}"/>
              </a:ext>
            </a:extLst>
          </p:cNvPr>
          <p:cNvSpPr txBox="1"/>
          <p:nvPr/>
        </p:nvSpPr>
        <p:spPr>
          <a:xfrm>
            <a:off x="319282" y="321909"/>
            <a:ext cx="11631417" cy="984885"/>
          </a:xfrm>
          <a:prstGeom prst="rect">
            <a:avLst/>
          </a:prstGeom>
          <a:noFill/>
        </p:spPr>
        <p:txBody>
          <a:bodyPr wrap="square" rtlCol="0">
            <a:spAutoFit/>
          </a:bodyPr>
          <a:lstStyle/>
          <a:p>
            <a:r>
              <a:rPr lang="en-US" sz="3200" b="1" dirty="0">
                <a:latin typeface="Raleway" panose="020B0503030101060003" pitchFamily="34" charset="0"/>
                <a:ea typeface="Calibri" panose="020F0502020204030204" pitchFamily="34" charset="0"/>
                <a:cs typeface="Times New Roman" panose="02020603050405020304" pitchFamily="18" charset="0"/>
              </a:rPr>
              <a:t>1. Previous studies based on English </a:t>
            </a:r>
            <a:r>
              <a:rPr lang="en-US" sz="2600" dirty="0">
                <a:latin typeface="Raleway" panose="020B0503030101060003" pitchFamily="34" charset="0"/>
                <a:ea typeface="Calibri" panose="020F0502020204030204" pitchFamily="34" charset="0"/>
                <a:cs typeface="Times New Roman" panose="02020603050405020304" pitchFamily="18" charset="0"/>
              </a:rPr>
              <a:t>analyzed single non-words and single words [Westbury et al. 2016; Westbury &amp; Hollis 2019].</a:t>
            </a:r>
            <a:r>
              <a:rPr lang="en-US" sz="2600" dirty="0">
                <a:latin typeface="Raleway" panose="020B0503030101060003" pitchFamily="34" charset="0"/>
                <a:ea typeface="Calibri" panose="020F0502020204030204" pitchFamily="34" charset="0"/>
              </a:rPr>
              <a:t> </a:t>
            </a:r>
          </a:p>
        </p:txBody>
      </p:sp>
      <p:sp>
        <p:nvSpPr>
          <p:cNvPr id="5" name="TextBox 4">
            <a:extLst>
              <a:ext uri="{FF2B5EF4-FFF2-40B4-BE49-F238E27FC236}">
                <a16:creationId xmlns:a16="http://schemas.microsoft.com/office/drawing/2014/main" id="{E61452E4-5FC9-0867-5A15-516212B2F92D}"/>
              </a:ext>
            </a:extLst>
          </p:cNvPr>
          <p:cNvSpPr txBox="1"/>
          <p:nvPr/>
        </p:nvSpPr>
        <p:spPr>
          <a:xfrm>
            <a:off x="319282" y="1563350"/>
            <a:ext cx="8812018" cy="2893100"/>
          </a:xfrm>
          <a:prstGeom prst="rect">
            <a:avLst/>
          </a:prstGeom>
          <a:noFill/>
        </p:spPr>
        <p:txBody>
          <a:bodyPr wrap="square" rtlCol="0">
            <a:spAutoFit/>
          </a:bodyPr>
          <a:lstStyle/>
          <a:p>
            <a:r>
              <a:rPr lang="en-US" sz="2600" b="1" dirty="0">
                <a:latin typeface="Raleway" panose="020B0503030101060003" pitchFamily="34" charset="0"/>
                <a:ea typeface="Calibri" panose="020F0502020204030204" pitchFamily="34" charset="0"/>
                <a:cs typeface="Times New Roman" panose="02020603050405020304" pitchFamily="18" charset="0"/>
              </a:rPr>
              <a:t>Factors predicting humor judgement in English:</a:t>
            </a:r>
          </a:p>
          <a:p>
            <a:pPr marL="457200" indent="-457200">
              <a:buFont typeface="Arial" panose="020B0604020202020204" pitchFamily="34" charset="0"/>
              <a:buChar char="•"/>
            </a:pPr>
            <a:r>
              <a:rPr lang="en-US" sz="2600" dirty="0">
                <a:latin typeface="Raleway" panose="020B0503030101060003" pitchFamily="34" charset="0"/>
                <a:ea typeface="Calibri" panose="020F0502020204030204" pitchFamily="34" charset="0"/>
                <a:cs typeface="Times New Roman" panose="02020603050405020304" pitchFamily="18" charset="0"/>
              </a:rPr>
              <a:t>containing rude-alluding substrings</a:t>
            </a:r>
          </a:p>
          <a:p>
            <a:pPr marL="457200" indent="-457200">
              <a:buFont typeface="Arial" panose="020B0604020202020204" pitchFamily="34" charset="0"/>
              <a:buChar char="•"/>
            </a:pPr>
            <a:r>
              <a:rPr lang="en-US" sz="2600" dirty="0">
                <a:latin typeface="Raleway" panose="020B0503030101060003" pitchFamily="34" charset="0"/>
                <a:ea typeface="Calibri" panose="020F0502020204030204" pitchFamily="34" charset="0"/>
                <a:cs typeface="Times New Roman" panose="02020603050405020304" pitchFamily="18" charset="0"/>
              </a:rPr>
              <a:t>lower average entropy per letter (consisting of more rare letters)</a:t>
            </a:r>
          </a:p>
          <a:p>
            <a:pPr marL="457200" indent="-457200">
              <a:buFont typeface="Arial" panose="020B0604020202020204" pitchFamily="34" charset="0"/>
              <a:buChar char="•"/>
            </a:pPr>
            <a:r>
              <a:rPr lang="en-US" sz="2600" dirty="0">
                <a:latin typeface="Raleway" panose="020B0503030101060003" pitchFamily="34" charset="0"/>
                <a:ea typeface="Calibri" panose="020F0502020204030204" pitchFamily="34" charset="0"/>
                <a:cs typeface="Times New Roman" panose="02020603050405020304" pitchFamily="18" charset="0"/>
              </a:rPr>
              <a:t>lower word frequency</a:t>
            </a:r>
          </a:p>
          <a:p>
            <a:pPr marL="457200" indent="-457200">
              <a:buFont typeface="Arial" panose="020B0604020202020204" pitchFamily="34" charset="0"/>
              <a:buChar char="•"/>
            </a:pPr>
            <a:r>
              <a:rPr lang="en-US" sz="2600" dirty="0">
                <a:latin typeface="Raleway" panose="020B0503030101060003" pitchFamily="34" charset="0"/>
                <a:ea typeface="Calibri" panose="020F0502020204030204" pitchFamily="34" charset="0"/>
                <a:cs typeface="Times New Roman" panose="02020603050405020304" pitchFamily="18" charset="0"/>
              </a:rPr>
              <a:t>pertaining to 1 or more</a:t>
            </a:r>
            <a:r>
              <a:rPr lang="ru-RU" sz="2600" dirty="0">
                <a:latin typeface="Raleway" panose="020B0503030101060003" pitchFamily="34" charset="0"/>
                <a:ea typeface="Calibri" panose="020F0502020204030204" pitchFamily="34" charset="0"/>
                <a:cs typeface="Times New Roman" panose="02020603050405020304" pitchFamily="18" charset="0"/>
              </a:rPr>
              <a:t> </a:t>
            </a:r>
            <a:r>
              <a:rPr lang="en-US" sz="2600" dirty="0">
                <a:latin typeface="Raleway" panose="020B0503030101060003" pitchFamily="34" charset="0"/>
                <a:ea typeface="Calibri" panose="020F0502020204030204" pitchFamily="34" charset="0"/>
                <a:cs typeface="Times New Roman" panose="02020603050405020304" pitchFamily="18" charset="0"/>
              </a:rPr>
              <a:t>of the semantic groups ‘insult’, ‘sex’, ‘party’, ‘animal’, ‘non-sexual bodily functions’</a:t>
            </a:r>
          </a:p>
        </p:txBody>
      </p:sp>
      <p:sp>
        <p:nvSpPr>
          <p:cNvPr id="6" name="Закрывающая фигурная скобка 5">
            <a:extLst>
              <a:ext uri="{FF2B5EF4-FFF2-40B4-BE49-F238E27FC236}">
                <a16:creationId xmlns:a16="http://schemas.microsoft.com/office/drawing/2014/main" id="{732E1961-C3B4-0984-CE19-A4FAAE0A09FF}"/>
              </a:ext>
            </a:extLst>
          </p:cNvPr>
          <p:cNvSpPr/>
          <p:nvPr/>
        </p:nvSpPr>
        <p:spPr>
          <a:xfrm>
            <a:off x="8899505" y="1944311"/>
            <a:ext cx="408561" cy="2399084"/>
          </a:xfrm>
          <a:prstGeom prst="rightBrace">
            <a:avLst/>
          </a:prstGeom>
          <a:ln w="57150">
            <a:solidFill>
              <a:srgbClr val="C00000"/>
            </a:solidFill>
          </a:ln>
          <a:effectLst/>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dirty="0"/>
          </a:p>
        </p:txBody>
      </p:sp>
      <p:sp>
        <p:nvSpPr>
          <p:cNvPr id="7" name="TextBox 6">
            <a:extLst>
              <a:ext uri="{FF2B5EF4-FFF2-40B4-BE49-F238E27FC236}">
                <a16:creationId xmlns:a16="http://schemas.microsoft.com/office/drawing/2014/main" id="{82A85559-D7AE-8435-30AD-FA3C52B7DC13}"/>
              </a:ext>
            </a:extLst>
          </p:cNvPr>
          <p:cNvSpPr txBox="1"/>
          <p:nvPr/>
        </p:nvSpPr>
        <p:spPr>
          <a:xfrm>
            <a:off x="9778767" y="2190174"/>
            <a:ext cx="1960660" cy="492443"/>
          </a:xfrm>
          <a:prstGeom prst="rect">
            <a:avLst/>
          </a:prstGeom>
          <a:noFill/>
        </p:spPr>
        <p:txBody>
          <a:bodyPr wrap="square" rtlCol="0">
            <a:spAutoFit/>
          </a:bodyPr>
          <a:lstStyle/>
          <a:p>
            <a:r>
              <a:rPr lang="en-US" sz="2600" dirty="0">
                <a:solidFill>
                  <a:srgbClr val="0070C0"/>
                </a:solidFill>
                <a:latin typeface="Raleway" panose="020B0503030101060003" pitchFamily="34" charset="0"/>
                <a:ea typeface="Calibri" panose="020F0502020204030204" pitchFamily="34" charset="0"/>
                <a:cs typeface="Times New Roman" panose="02020603050405020304" pitchFamily="18" charset="0"/>
              </a:rPr>
              <a:t>non-words</a:t>
            </a:r>
            <a:endParaRPr lang="ru-RU" sz="2600" dirty="0">
              <a:solidFill>
                <a:srgbClr val="0070C0"/>
              </a:solidFill>
              <a:latin typeface="Raleway" panose="020B0503030101060003" pitchFamily="34" charset="0"/>
              <a:ea typeface="Calibri" panose="020F0502020204030204" pitchFamily="34" charset="0"/>
              <a:cs typeface="Times New Roman" panose="02020603050405020304" pitchFamily="18" charset="0"/>
            </a:endParaRPr>
          </a:p>
        </p:txBody>
      </p:sp>
      <p:sp>
        <p:nvSpPr>
          <p:cNvPr id="8" name="Закрывающая фигурная скобка 7">
            <a:extLst>
              <a:ext uri="{FF2B5EF4-FFF2-40B4-BE49-F238E27FC236}">
                <a16:creationId xmlns:a16="http://schemas.microsoft.com/office/drawing/2014/main" id="{D1F9A7F4-89BD-3CB5-DB72-81E5C98BC0CF}"/>
              </a:ext>
            </a:extLst>
          </p:cNvPr>
          <p:cNvSpPr/>
          <p:nvPr/>
        </p:nvSpPr>
        <p:spPr>
          <a:xfrm>
            <a:off x="9286874" y="1942814"/>
            <a:ext cx="408561" cy="1029305"/>
          </a:xfrm>
          <a:prstGeom prst="rightBrace">
            <a:avLst/>
          </a:prstGeom>
          <a:ln w="57150"/>
          <a:effectLst/>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9" name="TextBox 8">
            <a:extLst>
              <a:ext uri="{FF2B5EF4-FFF2-40B4-BE49-F238E27FC236}">
                <a16:creationId xmlns:a16="http://schemas.microsoft.com/office/drawing/2014/main" id="{8508C41D-7C09-416E-092B-9709D6707D25}"/>
              </a:ext>
            </a:extLst>
          </p:cNvPr>
          <p:cNvSpPr txBox="1"/>
          <p:nvPr/>
        </p:nvSpPr>
        <p:spPr>
          <a:xfrm>
            <a:off x="9242266" y="3522235"/>
            <a:ext cx="1960660" cy="492443"/>
          </a:xfrm>
          <a:prstGeom prst="rect">
            <a:avLst/>
          </a:prstGeom>
          <a:noFill/>
        </p:spPr>
        <p:txBody>
          <a:bodyPr wrap="square" rtlCol="0">
            <a:spAutoFit/>
          </a:bodyPr>
          <a:lstStyle/>
          <a:p>
            <a:r>
              <a:rPr lang="en-US" sz="2600" dirty="0">
                <a:solidFill>
                  <a:srgbClr val="C00000"/>
                </a:solidFill>
                <a:latin typeface="Raleway" panose="020B0503030101060003" pitchFamily="34" charset="0"/>
                <a:ea typeface="Calibri" panose="020F0502020204030204" pitchFamily="34" charset="0"/>
                <a:cs typeface="Times New Roman" panose="02020603050405020304" pitchFamily="18" charset="0"/>
              </a:rPr>
              <a:t>words</a:t>
            </a:r>
            <a:endParaRPr lang="ru-RU" sz="2600" dirty="0">
              <a:solidFill>
                <a:srgbClr val="C00000"/>
              </a:solidFill>
              <a:latin typeface="Raleway" panose="020B0503030101060003"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C31E2F95-74E0-1CF2-5BB4-53CF7DAC47E3}"/>
              </a:ext>
            </a:extLst>
          </p:cNvPr>
          <p:cNvSpPr txBox="1"/>
          <p:nvPr/>
        </p:nvSpPr>
        <p:spPr>
          <a:xfrm>
            <a:off x="319282" y="4662926"/>
            <a:ext cx="11420145" cy="1692771"/>
          </a:xfrm>
          <a:prstGeom prst="rect">
            <a:avLst/>
          </a:prstGeom>
          <a:noFill/>
        </p:spPr>
        <p:txBody>
          <a:bodyPr wrap="square" rtlCol="0">
            <a:spAutoFit/>
          </a:bodyPr>
          <a:lstStyle/>
          <a:p>
            <a:r>
              <a:rPr lang="en-US" sz="2600" b="1" dirty="0">
                <a:latin typeface="Raleway" panose="020B0503030101060003" pitchFamily="34" charset="0"/>
                <a:ea typeface="Calibri" panose="020F0502020204030204" pitchFamily="34" charset="0"/>
                <a:cs typeface="Times New Roman" panose="02020603050405020304" pitchFamily="18" charset="0"/>
              </a:rPr>
              <a:t>The types of factors </a:t>
            </a:r>
          </a:p>
          <a:p>
            <a:pPr marL="457200" indent="-457200">
              <a:buFont typeface="Arial" panose="020B0604020202020204" pitchFamily="34" charset="0"/>
              <a:buChar char="•"/>
            </a:pPr>
            <a:r>
              <a:rPr lang="en-US" sz="2600" dirty="0">
                <a:latin typeface="Raleway" panose="020B0503030101060003" pitchFamily="34" charset="0"/>
                <a:ea typeface="Calibri" panose="020F0502020204030204" pitchFamily="34" charset="0"/>
                <a:cs typeface="Times New Roman" panose="02020603050405020304" pitchFamily="18" charset="0"/>
              </a:rPr>
              <a:t>semantics-related factors (taboo and/or positive emotions)</a:t>
            </a:r>
          </a:p>
          <a:p>
            <a:pPr marL="457200" indent="-457200">
              <a:buFont typeface="Arial" panose="020B0604020202020204" pitchFamily="34" charset="0"/>
              <a:buChar char="•"/>
            </a:pPr>
            <a:r>
              <a:rPr lang="en-US" sz="2600" dirty="0">
                <a:latin typeface="Raleway" panose="020B0503030101060003" pitchFamily="34" charset="0"/>
                <a:ea typeface="Calibri" panose="020F0502020204030204" pitchFamily="34" charset="0"/>
                <a:cs typeface="Times New Roman" panose="02020603050405020304" pitchFamily="18" charset="0"/>
              </a:rPr>
              <a:t>factors related only to the form </a:t>
            </a:r>
          </a:p>
          <a:p>
            <a:pPr marL="457200" indent="-457200">
              <a:buFont typeface="Arial" panose="020B0604020202020204" pitchFamily="34" charset="0"/>
              <a:buChar char="•"/>
            </a:pPr>
            <a:r>
              <a:rPr lang="en-US" sz="2600" dirty="0">
                <a:latin typeface="Raleway" panose="020B0503030101060003" pitchFamily="34" charset="0"/>
                <a:ea typeface="Calibri" panose="020F0502020204030204" pitchFamily="34" charset="0"/>
                <a:cs typeface="Times New Roman" panose="02020603050405020304" pitchFamily="18" charset="0"/>
              </a:rPr>
              <a:t>discourse-related (word frequency)</a:t>
            </a:r>
          </a:p>
        </p:txBody>
      </p:sp>
    </p:spTree>
    <p:extLst>
      <p:ext uri="{BB962C8B-B14F-4D97-AF65-F5344CB8AC3E}">
        <p14:creationId xmlns:p14="http://schemas.microsoft.com/office/powerpoint/2010/main" val="2601766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10F07C-21EA-11BD-02F8-D697B32868CE}"/>
              </a:ext>
            </a:extLst>
          </p:cNvPr>
          <p:cNvSpPr txBox="1"/>
          <p:nvPr/>
        </p:nvSpPr>
        <p:spPr>
          <a:xfrm>
            <a:off x="319282" y="325436"/>
            <a:ext cx="11468100" cy="1384995"/>
          </a:xfrm>
          <a:prstGeom prst="rect">
            <a:avLst/>
          </a:prstGeom>
          <a:noFill/>
        </p:spPr>
        <p:txBody>
          <a:bodyPr wrap="square" rtlCol="0">
            <a:spAutoFit/>
          </a:bodyPr>
          <a:lstStyle/>
          <a:p>
            <a:r>
              <a:rPr lang="en-US" sz="3200" b="1" dirty="0">
                <a:latin typeface="Raleway" panose="020B0503030101060003" pitchFamily="34" charset="0"/>
                <a:ea typeface="Calibri" panose="020F0502020204030204" pitchFamily="34" charset="0"/>
                <a:cs typeface="Times New Roman" panose="02020603050405020304" pitchFamily="18" charset="0"/>
              </a:rPr>
              <a:t>2. So, our aim was to</a:t>
            </a:r>
          </a:p>
          <a:p>
            <a:r>
              <a:rPr lang="en-US" sz="2600" dirty="0">
                <a:latin typeface="Raleway" panose="020B0503030101060003" pitchFamily="34" charset="0"/>
                <a:ea typeface="Calibri" panose="020F0502020204030204" pitchFamily="34" charset="0"/>
                <a:cs typeface="Times New Roman" panose="02020603050405020304" pitchFamily="18" charset="0"/>
              </a:rPr>
              <a:t>use experimental and statistical methods to find the factors of the meaning and form which make Russian words funny for Russian speakers. </a:t>
            </a:r>
            <a:endParaRPr lang="ru-RU" sz="2600" dirty="0">
              <a:latin typeface="Raleway" panose="020B0503030101060003" pitchFamily="34"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86FC6B61-31EC-1708-B79C-4FF24C739BDA}"/>
              </a:ext>
            </a:extLst>
          </p:cNvPr>
          <p:cNvSpPr txBox="1"/>
          <p:nvPr/>
        </p:nvSpPr>
        <p:spPr>
          <a:xfrm>
            <a:off x="319282" y="2047383"/>
            <a:ext cx="9840823" cy="4093428"/>
          </a:xfrm>
          <a:prstGeom prst="rect">
            <a:avLst/>
          </a:prstGeom>
          <a:noFill/>
        </p:spPr>
        <p:txBody>
          <a:bodyPr wrap="square" rtlCol="0">
            <a:spAutoFit/>
          </a:bodyPr>
          <a:lstStyle/>
          <a:p>
            <a:r>
              <a:rPr lang="en-US" sz="2600" b="1" dirty="0">
                <a:latin typeface="Raleway" panose="020B0503030101060003" pitchFamily="34" charset="0"/>
              </a:rPr>
              <a:t>Our samples</a:t>
            </a:r>
            <a:endParaRPr lang="ru-RU" sz="2600" dirty="0">
              <a:latin typeface="Raleway" panose="020B0503030101060003" pitchFamily="34" charset="0"/>
            </a:endParaRPr>
          </a:p>
          <a:p>
            <a:r>
              <a:rPr lang="en-US" sz="2600" dirty="0">
                <a:latin typeface="Raleway" panose="020B0503030101060003" pitchFamily="34" charset="0"/>
              </a:rPr>
              <a:t>~900 answers to ”Write 3 words which you consider funny”</a:t>
            </a:r>
          </a:p>
          <a:p>
            <a:r>
              <a:rPr lang="en-US" sz="2600" dirty="0">
                <a:latin typeface="Raleway" panose="020B0503030101060003" pitchFamily="34" charset="0"/>
              </a:rPr>
              <a:t> </a:t>
            </a:r>
          </a:p>
          <a:p>
            <a:pPr marL="457200" indent="-457200">
              <a:buFont typeface="Arial" panose="020B0604020202020204" pitchFamily="34" charset="0"/>
              <a:buChar char="•"/>
            </a:pPr>
            <a:endParaRPr lang="en-US" sz="2600" dirty="0">
              <a:latin typeface="Raleway" panose="020B0503030101060003" pitchFamily="34" charset="0"/>
            </a:endParaRPr>
          </a:p>
          <a:p>
            <a:r>
              <a:rPr lang="en-US" sz="2600" dirty="0">
                <a:latin typeface="Raleway" panose="020B0503030101060003" pitchFamily="34" charset="0"/>
              </a:rPr>
              <a:t>596 filtered words or short phrases (see 4)</a:t>
            </a:r>
          </a:p>
          <a:p>
            <a:endParaRPr lang="en-US" sz="2600" dirty="0">
              <a:latin typeface="Raleway" panose="020B0503030101060003" pitchFamily="34" charset="0"/>
            </a:endParaRPr>
          </a:p>
          <a:p>
            <a:endParaRPr lang="en-US" sz="2600" dirty="0">
              <a:latin typeface="Raleway" panose="020B0503030101060003" pitchFamily="34" charset="0"/>
            </a:endParaRPr>
          </a:p>
          <a:p>
            <a:r>
              <a:rPr lang="en-US" sz="2600" dirty="0">
                <a:latin typeface="Raleway" panose="020B0503030101060003" pitchFamily="34" charset="0"/>
              </a:rPr>
              <a:t>40 the most frequent answers from 596 (see 3.1 and 3.2)</a:t>
            </a:r>
          </a:p>
          <a:p>
            <a:endParaRPr lang="en-US" sz="2600" dirty="0">
              <a:latin typeface="Raleway" panose="020B0503030101060003" pitchFamily="34" charset="0"/>
            </a:endParaRPr>
          </a:p>
          <a:p>
            <a:pPr marL="457200" indent="-457200">
              <a:buFont typeface="Arial" panose="020B0604020202020204" pitchFamily="34" charset="0"/>
              <a:buChar char="•"/>
            </a:pPr>
            <a:endParaRPr lang="en-US" sz="2600" dirty="0">
              <a:latin typeface="Raleway" panose="020B0503030101060003" pitchFamily="34" charset="0"/>
            </a:endParaRPr>
          </a:p>
        </p:txBody>
      </p:sp>
      <p:sp>
        <p:nvSpPr>
          <p:cNvPr id="14" name="Стрелка вниз 13">
            <a:extLst>
              <a:ext uri="{FF2B5EF4-FFF2-40B4-BE49-F238E27FC236}">
                <a16:creationId xmlns:a16="http://schemas.microsoft.com/office/drawing/2014/main" id="{79803659-2E73-220C-6A9E-FEABA000E582}"/>
              </a:ext>
            </a:extLst>
          </p:cNvPr>
          <p:cNvSpPr/>
          <p:nvPr/>
        </p:nvSpPr>
        <p:spPr>
          <a:xfrm>
            <a:off x="3248761" y="2908300"/>
            <a:ext cx="495076" cy="75824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Стрелка вниз 14">
            <a:extLst>
              <a:ext uri="{FF2B5EF4-FFF2-40B4-BE49-F238E27FC236}">
                <a16:creationId xmlns:a16="http://schemas.microsoft.com/office/drawing/2014/main" id="{4EB2F4AB-0B24-188D-F9B5-E02532BE272E}"/>
              </a:ext>
            </a:extLst>
          </p:cNvPr>
          <p:cNvSpPr/>
          <p:nvPr/>
        </p:nvSpPr>
        <p:spPr>
          <a:xfrm>
            <a:off x="3248761" y="4148340"/>
            <a:ext cx="495076" cy="75824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210598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F87835D-078B-7FEA-8A13-9E77360B4B1D}"/>
              </a:ext>
            </a:extLst>
          </p:cNvPr>
          <p:cNvSpPr txBox="1"/>
          <p:nvPr/>
        </p:nvSpPr>
        <p:spPr>
          <a:xfrm>
            <a:off x="319282" y="325436"/>
            <a:ext cx="10184293" cy="584775"/>
          </a:xfrm>
          <a:prstGeom prst="rect">
            <a:avLst/>
          </a:prstGeom>
          <a:noFill/>
        </p:spPr>
        <p:txBody>
          <a:bodyPr wrap="square" rtlCol="0">
            <a:spAutoFit/>
          </a:bodyPr>
          <a:lstStyle/>
          <a:p>
            <a:r>
              <a:rPr lang="en-US" sz="3200" b="1" dirty="0">
                <a:latin typeface="Raleway" panose="020B0503030101060003" pitchFamily="34" charset="0"/>
              </a:rPr>
              <a:t>3. Experiments</a:t>
            </a:r>
            <a:endParaRPr lang="ru-RU" sz="3200" dirty="0">
              <a:latin typeface="Raleway" panose="020B0503030101060003" pitchFamily="34" charset="0"/>
            </a:endParaRPr>
          </a:p>
        </p:txBody>
      </p:sp>
      <p:sp>
        <p:nvSpPr>
          <p:cNvPr id="3" name="TextBox 2">
            <a:extLst>
              <a:ext uri="{FF2B5EF4-FFF2-40B4-BE49-F238E27FC236}">
                <a16:creationId xmlns:a16="http://schemas.microsoft.com/office/drawing/2014/main" id="{8C2A8E80-C2D2-03D6-9BB1-4ACA9D066D29}"/>
              </a:ext>
            </a:extLst>
          </p:cNvPr>
          <p:cNvSpPr txBox="1"/>
          <p:nvPr/>
        </p:nvSpPr>
        <p:spPr>
          <a:xfrm>
            <a:off x="319283" y="1157564"/>
            <a:ext cx="11440918" cy="4893647"/>
          </a:xfrm>
          <a:prstGeom prst="rect">
            <a:avLst/>
          </a:prstGeom>
          <a:noFill/>
        </p:spPr>
        <p:txBody>
          <a:bodyPr wrap="square" rtlCol="0">
            <a:spAutoFit/>
          </a:bodyPr>
          <a:lstStyle/>
          <a:p>
            <a:r>
              <a:rPr lang="en-US" sz="2600" b="1" dirty="0">
                <a:latin typeface="Raleway" panose="020B0503030101060003" pitchFamily="34" charset="0"/>
              </a:rPr>
              <a:t>3.1. Semantic differential. Are these 40 words actually funny?</a:t>
            </a:r>
            <a:endParaRPr lang="ru-RU" sz="2600" dirty="0">
              <a:latin typeface="Raleway" panose="020B0503030101060003" pitchFamily="34" charset="0"/>
            </a:endParaRPr>
          </a:p>
          <a:p>
            <a:r>
              <a:rPr lang="en-US" sz="2600" u="sng" dirty="0">
                <a:latin typeface="Raleway" panose="020B0503030101060003" pitchFamily="34" charset="0"/>
                <a:ea typeface="Times New Roman" panose="02020603050405020304" pitchFamily="18" charset="0"/>
              </a:rPr>
              <a:t>Stimuli</a:t>
            </a:r>
            <a:r>
              <a:rPr lang="en-US" sz="2600" dirty="0">
                <a:latin typeface="Raleway" panose="020B0503030101060003" pitchFamily="34" charset="0"/>
                <a:ea typeface="Times New Roman" panose="02020603050405020304" pitchFamily="18" charset="0"/>
              </a:rPr>
              <a:t>: 40 single words without variation in stress</a:t>
            </a:r>
            <a:r>
              <a:rPr lang="ru-RU" sz="2600" dirty="0">
                <a:latin typeface="Raleway" panose="020B0503030101060003" pitchFamily="34" charset="0"/>
                <a:ea typeface="Times New Roman" panose="02020603050405020304" pitchFamily="18" charset="0"/>
              </a:rPr>
              <a:t>.</a:t>
            </a:r>
          </a:p>
          <a:p>
            <a:r>
              <a:rPr lang="en-US" sz="2600" u="sng" dirty="0">
                <a:latin typeface="Raleway" panose="020B0503030101060003" pitchFamily="34" charset="0"/>
                <a:ea typeface="Times New Roman" panose="02020603050405020304" pitchFamily="18" charset="0"/>
              </a:rPr>
              <a:t>Fillers</a:t>
            </a:r>
            <a:r>
              <a:rPr lang="en-US" sz="2600" dirty="0">
                <a:latin typeface="Raleway" panose="020B0503030101060003" pitchFamily="34" charset="0"/>
                <a:ea typeface="Times New Roman" panose="02020603050405020304" pitchFamily="18" charset="0"/>
              </a:rPr>
              <a:t>: </a:t>
            </a:r>
            <a:r>
              <a:rPr lang="ru-RU" sz="2600" dirty="0">
                <a:latin typeface="Raleway" panose="020B0503030101060003" pitchFamily="34" charset="0"/>
                <a:ea typeface="Times New Roman" panose="02020603050405020304" pitchFamily="18" charset="0"/>
              </a:rPr>
              <a:t>40 </a:t>
            </a:r>
            <a:r>
              <a:rPr lang="en-US" sz="2600" dirty="0">
                <a:latin typeface="Raleway" panose="020B0503030101060003" pitchFamily="34" charset="0"/>
                <a:ea typeface="Times New Roman" panose="02020603050405020304" pitchFamily="18" charset="0"/>
              </a:rPr>
              <a:t>words from the same semantic categories</a:t>
            </a:r>
            <a:r>
              <a:rPr lang="ru-RU" sz="2600" dirty="0">
                <a:latin typeface="Raleway" panose="020B0503030101060003" pitchFamily="34" charset="0"/>
                <a:ea typeface="Times New Roman" panose="02020603050405020304" pitchFamily="18" charset="0"/>
              </a:rPr>
              <a:t>.</a:t>
            </a:r>
          </a:p>
          <a:p>
            <a:endParaRPr lang="en-US" sz="2600" u="sng" dirty="0">
              <a:latin typeface="Raleway" panose="020B0503030101060003" pitchFamily="34" charset="0"/>
              <a:ea typeface="Times New Roman" panose="02020603050405020304" pitchFamily="18" charset="0"/>
            </a:endParaRPr>
          </a:p>
          <a:p>
            <a:r>
              <a:rPr lang="en-US" sz="2600" u="sng" dirty="0">
                <a:latin typeface="Raleway" panose="020B0503030101060003" pitchFamily="34" charset="0"/>
                <a:ea typeface="Times New Roman" panose="02020603050405020304" pitchFamily="18" charset="0"/>
              </a:rPr>
              <a:t>Participants</a:t>
            </a:r>
            <a:r>
              <a:rPr lang="en-US" sz="2600" dirty="0">
                <a:latin typeface="Raleway" panose="020B0503030101060003" pitchFamily="34" charset="0"/>
                <a:ea typeface="Times New Roman" panose="02020603050405020304" pitchFamily="18" charset="0"/>
              </a:rPr>
              <a:t>: 128 people, age from 12 to 62</a:t>
            </a:r>
            <a:r>
              <a:rPr lang="ru-RU" sz="2600" dirty="0">
                <a:latin typeface="Raleway" panose="020B0503030101060003" pitchFamily="34" charset="0"/>
                <a:ea typeface="Times New Roman" panose="02020603050405020304" pitchFamily="18" charset="0"/>
              </a:rPr>
              <a:t> </a:t>
            </a:r>
            <a:r>
              <a:rPr lang="en-US" sz="2600" dirty="0">
                <a:latin typeface="Raleway" panose="020B0503030101060003" pitchFamily="34" charset="0"/>
                <a:ea typeface="Times New Roman" panose="02020603050405020304" pitchFamily="18" charset="0"/>
              </a:rPr>
              <a:t>(M=18.7, SD=8.64)</a:t>
            </a:r>
          </a:p>
          <a:p>
            <a:endParaRPr lang="en-US" sz="2600" u="sng" dirty="0">
              <a:latin typeface="Raleway" panose="020B0503030101060003" pitchFamily="34" charset="0"/>
              <a:ea typeface="Times New Roman" panose="02020603050405020304" pitchFamily="18" charset="0"/>
            </a:endParaRPr>
          </a:p>
          <a:p>
            <a:r>
              <a:rPr lang="en-US" sz="2600" u="sng" dirty="0">
                <a:latin typeface="Raleway" panose="020B0503030101060003" pitchFamily="34" charset="0"/>
                <a:ea typeface="Times New Roman" panose="02020603050405020304" pitchFamily="18" charset="0"/>
              </a:rPr>
              <a:t>Methodic</a:t>
            </a:r>
            <a:r>
              <a:rPr lang="en-US" sz="2600" dirty="0">
                <a:latin typeface="Raleway" panose="020B0503030101060003" pitchFamily="34" charset="0"/>
                <a:ea typeface="Times New Roman" panose="02020603050405020304" pitchFamily="18" charset="0"/>
              </a:rPr>
              <a:t>: 10 blocks on a page, 2 pages in the Google Forms. 1 block is a word-string or an audio recording and a table with 3 scales from 1 to 5. Participants answered to the questions ’How funny is this word?’, ’How understandable is this word?’, ’How often do you use this word?’.</a:t>
            </a:r>
          </a:p>
          <a:p>
            <a:r>
              <a:rPr lang="en-US" sz="2600" dirty="0">
                <a:latin typeface="Raleway" panose="020B0503030101060003" pitchFamily="34" charset="0"/>
                <a:ea typeface="Times New Roman" panose="02020603050405020304" pitchFamily="18" charset="0"/>
              </a:rPr>
              <a:t>There were 3 variants: with the word-strings, audio recording of male, and female voice.</a:t>
            </a:r>
            <a:endParaRPr lang="ru-RU" sz="2600" dirty="0">
              <a:latin typeface="Raleway" panose="020B0503030101060003" pitchFamily="34" charset="0"/>
              <a:ea typeface="Times New Roman" panose="02020603050405020304" pitchFamily="18" charset="0"/>
            </a:endParaRPr>
          </a:p>
        </p:txBody>
      </p:sp>
      <p:pic>
        <p:nvPicPr>
          <p:cNvPr id="4" name="Picture 8">
            <a:extLst>
              <a:ext uri="{FF2B5EF4-FFF2-40B4-BE49-F238E27FC236}">
                <a16:creationId xmlns:a16="http://schemas.microsoft.com/office/drawing/2014/main" id="{AFF4052A-3195-0A46-74E9-1DA284D40F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75602" y="1702298"/>
            <a:ext cx="1634917" cy="16349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1511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B4C8FB86-04F0-32DA-B7A2-D024F6047EE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0172" y="224590"/>
            <a:ext cx="8771656" cy="5983594"/>
          </a:xfrm>
          <a:prstGeom prst="rect">
            <a:avLst/>
          </a:prstGeom>
        </p:spPr>
      </p:pic>
      <p:sp>
        <p:nvSpPr>
          <p:cNvPr id="3" name="TextBox 2">
            <a:extLst>
              <a:ext uri="{FF2B5EF4-FFF2-40B4-BE49-F238E27FC236}">
                <a16:creationId xmlns:a16="http://schemas.microsoft.com/office/drawing/2014/main" id="{B8ABA82C-3449-44F7-629E-052A2E1FFDA1}"/>
              </a:ext>
            </a:extLst>
          </p:cNvPr>
          <p:cNvSpPr txBox="1"/>
          <p:nvPr/>
        </p:nvSpPr>
        <p:spPr>
          <a:xfrm>
            <a:off x="1710172" y="6334780"/>
            <a:ext cx="9840823" cy="523220"/>
          </a:xfrm>
          <a:prstGeom prst="rect">
            <a:avLst/>
          </a:prstGeom>
          <a:noFill/>
        </p:spPr>
        <p:txBody>
          <a:bodyPr wrap="square" rtlCol="0">
            <a:spAutoFit/>
          </a:bodyPr>
          <a:lstStyle/>
          <a:p>
            <a:r>
              <a:rPr lang="en-US" sz="1800" dirty="0">
                <a:effectLst/>
                <a:latin typeface="Raleway" panose="020B0503030101060003" pitchFamily="34" charset="0"/>
                <a:ea typeface="Arial" panose="020B0604020202020204" pitchFamily="34" charset="0"/>
              </a:rPr>
              <a:t>Clarity, subjective frequency and estimated funniness of stimuli and fillers.</a:t>
            </a:r>
            <a:r>
              <a:rPr lang="ru-RU" sz="2800" dirty="0">
                <a:effectLst/>
                <a:latin typeface="Raleway" panose="020B0503030101060003" pitchFamily="34" charset="0"/>
              </a:rPr>
              <a:t> </a:t>
            </a:r>
            <a:endParaRPr lang="ru-RU" sz="2600" dirty="0">
              <a:latin typeface="Raleway" panose="020B0503030101060003" pitchFamily="34" charset="0"/>
            </a:endParaRPr>
          </a:p>
        </p:txBody>
      </p:sp>
    </p:spTree>
    <p:extLst>
      <p:ext uri="{BB962C8B-B14F-4D97-AF65-F5344CB8AC3E}">
        <p14:creationId xmlns:p14="http://schemas.microsoft.com/office/powerpoint/2010/main" val="135968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A4408696-0A80-952A-D986-7FBE1B1F52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35290" y="0"/>
            <a:ext cx="8078879" cy="6747641"/>
          </a:xfrm>
          <a:prstGeom prst="rect">
            <a:avLst/>
          </a:prstGeom>
        </p:spPr>
      </p:pic>
      <p:pic>
        <p:nvPicPr>
          <p:cNvPr id="4" name="Рисунок 3">
            <a:extLst>
              <a:ext uri="{FF2B5EF4-FFF2-40B4-BE49-F238E27FC236}">
                <a16:creationId xmlns:a16="http://schemas.microsoft.com/office/drawing/2014/main" id="{7EC1B7FF-0627-3C39-C9AD-D755753F6D4E}"/>
              </a:ext>
            </a:extLst>
          </p:cNvPr>
          <p:cNvPicPr>
            <a:picLocks noChangeAspect="1"/>
          </p:cNvPicPr>
          <p:nvPr/>
        </p:nvPicPr>
        <p:blipFill>
          <a:blip r:embed="rId3"/>
          <a:stretch>
            <a:fillRect/>
          </a:stretch>
        </p:blipFill>
        <p:spPr>
          <a:xfrm>
            <a:off x="0" y="2124493"/>
            <a:ext cx="4415254" cy="2609013"/>
          </a:xfrm>
          <a:prstGeom prst="rect">
            <a:avLst/>
          </a:prstGeom>
        </p:spPr>
      </p:pic>
    </p:spTree>
    <p:extLst>
      <p:ext uri="{BB962C8B-B14F-4D97-AF65-F5344CB8AC3E}">
        <p14:creationId xmlns:p14="http://schemas.microsoft.com/office/powerpoint/2010/main" val="349954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a:extLst>
              <a:ext uri="{FF2B5EF4-FFF2-40B4-BE49-F238E27FC236}">
                <a16:creationId xmlns:a16="http://schemas.microsoft.com/office/drawing/2014/main" id="{8784AF12-82FB-7ECC-3548-49EFFB73ACE1}"/>
              </a:ext>
            </a:extLst>
          </p:cNvPr>
          <p:cNvGraphicFramePr>
            <a:graphicFrameLocks noGrp="1"/>
          </p:cNvGraphicFramePr>
          <p:nvPr>
            <p:extLst>
              <p:ext uri="{D42A27DB-BD31-4B8C-83A1-F6EECF244321}">
                <p14:modId xmlns:p14="http://schemas.microsoft.com/office/powerpoint/2010/main" val="758983755"/>
              </p:ext>
            </p:extLst>
          </p:nvPr>
        </p:nvGraphicFramePr>
        <p:xfrm>
          <a:off x="51188" y="20359"/>
          <a:ext cx="3749631" cy="6835140"/>
        </p:xfrm>
        <a:graphic>
          <a:graphicData uri="http://schemas.openxmlformats.org/drawingml/2006/table">
            <a:tbl>
              <a:tblPr/>
              <a:tblGrid>
                <a:gridCol w="1708723">
                  <a:extLst>
                    <a:ext uri="{9D8B030D-6E8A-4147-A177-3AD203B41FA5}">
                      <a16:colId xmlns:a16="http://schemas.microsoft.com/office/drawing/2014/main" val="3841536384"/>
                    </a:ext>
                  </a:extLst>
                </a:gridCol>
                <a:gridCol w="994306">
                  <a:extLst>
                    <a:ext uri="{9D8B030D-6E8A-4147-A177-3AD203B41FA5}">
                      <a16:colId xmlns:a16="http://schemas.microsoft.com/office/drawing/2014/main" val="23473669"/>
                    </a:ext>
                  </a:extLst>
                </a:gridCol>
                <a:gridCol w="1046602">
                  <a:extLst>
                    <a:ext uri="{9D8B030D-6E8A-4147-A177-3AD203B41FA5}">
                      <a16:colId xmlns:a16="http://schemas.microsoft.com/office/drawing/2014/main" val="3072678609"/>
                    </a:ext>
                  </a:extLst>
                </a:gridCol>
              </a:tblGrid>
              <a:tr h="200025">
                <a:tc>
                  <a:txBody>
                    <a:bodyPr/>
                    <a:lstStyle/>
                    <a:p>
                      <a:pPr rtl="0" fontAlgn="b"/>
                      <a:r>
                        <a:rPr lang="en-US" sz="1800" b="1" dirty="0">
                          <a:effectLst/>
                          <a:latin typeface="Raleway" panose="020B0503030101060003" pitchFamily="34" charset="0"/>
                        </a:rPr>
                        <a:t>word</a:t>
                      </a:r>
                      <a:endParaRPr lang="ru-RU" sz="1800" b="1" dirty="0">
                        <a:effectLst/>
                        <a:latin typeface="Raleway" panose="020B0503030101060003" pitchFamily="34" charset="0"/>
                      </a:endParaRP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800" b="1" dirty="0">
                          <a:effectLst/>
                          <a:latin typeface="Raleway" panose="020B0503030101060003" pitchFamily="34" charset="0"/>
                        </a:rPr>
                        <a:t>the funniest </a:t>
                      </a:r>
                      <a:endParaRPr lang="ru-RU" sz="1800" b="1" dirty="0">
                        <a:effectLst/>
                        <a:latin typeface="Raleway" panose="020B0503030101060003" pitchFamily="34" charset="0"/>
                      </a:endParaRP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800" b="1" dirty="0">
                          <a:effectLst/>
                          <a:latin typeface="Raleway" panose="020B0503030101060003" pitchFamily="34" charset="0"/>
                        </a:rPr>
                        <a:t>the least funny</a:t>
                      </a:r>
                      <a:endParaRPr lang="ru-RU" sz="1800" b="1" dirty="0">
                        <a:effectLst/>
                        <a:latin typeface="Raleway" panose="020B0503030101060003" pitchFamily="34" charset="0"/>
                      </a:endParaRP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63819"/>
                  </a:ext>
                </a:extLst>
              </a:tr>
              <a:tr h="200025">
                <a:tc>
                  <a:txBody>
                    <a:bodyPr/>
                    <a:lstStyle/>
                    <a:p>
                      <a:pPr rtl="0" fontAlgn="b"/>
                      <a:r>
                        <a:rPr lang="ru-RU" sz="1800" dirty="0">
                          <a:effectLst/>
                          <a:latin typeface="Raleway" panose="020B0503030101060003" pitchFamily="34" charset="0"/>
                        </a:rPr>
                        <a:t>яга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16</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298</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0013837"/>
                  </a:ext>
                </a:extLst>
              </a:tr>
              <a:tr h="200025">
                <a:tc>
                  <a:txBody>
                    <a:bodyPr/>
                    <a:lstStyle/>
                    <a:p>
                      <a:pPr rtl="0" fontAlgn="b"/>
                      <a:r>
                        <a:rPr lang="ru-RU" sz="1800" dirty="0">
                          <a:effectLst/>
                          <a:latin typeface="Raleway" panose="020B0503030101060003" pitchFamily="34" charset="0"/>
                        </a:rPr>
                        <a:t>попытка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60</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291</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34272754"/>
                  </a:ext>
                </a:extLst>
              </a:tr>
              <a:tr h="200025">
                <a:tc>
                  <a:txBody>
                    <a:bodyPr/>
                    <a:lstStyle/>
                    <a:p>
                      <a:pPr rtl="0" fontAlgn="b"/>
                      <a:r>
                        <a:rPr lang="ru-RU" sz="1800" dirty="0">
                          <a:effectLst/>
                          <a:latin typeface="Raleway" panose="020B0503030101060003" pitchFamily="34" charset="0"/>
                        </a:rPr>
                        <a:t>скипидар</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51</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247</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71357582"/>
                  </a:ext>
                </a:extLst>
              </a:tr>
              <a:tr h="200025">
                <a:tc>
                  <a:txBody>
                    <a:bodyPr/>
                    <a:lstStyle/>
                    <a:p>
                      <a:pPr rtl="0" fontAlgn="b"/>
                      <a:r>
                        <a:rPr lang="ru-RU" sz="1800" dirty="0">
                          <a:effectLst/>
                          <a:latin typeface="Raleway" panose="020B0503030101060003" pitchFamily="34" charset="0"/>
                        </a:rPr>
                        <a:t>боб</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67</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286</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27576515"/>
                  </a:ext>
                </a:extLst>
              </a:tr>
              <a:tr h="200025">
                <a:tc>
                  <a:txBody>
                    <a:bodyPr/>
                    <a:lstStyle/>
                    <a:p>
                      <a:pPr rtl="0" fontAlgn="b"/>
                      <a:r>
                        <a:rPr lang="ru-RU" sz="1800" dirty="0">
                          <a:effectLst/>
                          <a:latin typeface="Raleway" panose="020B0503030101060003" pitchFamily="34" charset="0"/>
                        </a:rPr>
                        <a:t>лобзик</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61</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239</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60118194"/>
                  </a:ext>
                </a:extLst>
              </a:tr>
              <a:tr h="200025">
                <a:tc>
                  <a:txBody>
                    <a:bodyPr/>
                    <a:lstStyle/>
                    <a:p>
                      <a:pPr rtl="0" fontAlgn="b"/>
                      <a:r>
                        <a:rPr lang="ru-RU" sz="1800" dirty="0">
                          <a:effectLst/>
                          <a:latin typeface="Raleway" panose="020B0503030101060003" pitchFamily="34" charset="0"/>
                        </a:rPr>
                        <a:t>канделябр</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61</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213</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8461717"/>
                  </a:ext>
                </a:extLst>
              </a:tr>
              <a:tr h="200025">
                <a:tc>
                  <a:txBody>
                    <a:bodyPr/>
                    <a:lstStyle/>
                    <a:p>
                      <a:pPr rtl="0" fontAlgn="b"/>
                      <a:r>
                        <a:rPr lang="ru-RU" sz="1800" dirty="0">
                          <a:effectLst/>
                          <a:latin typeface="Raleway" panose="020B0503030101060003" pitchFamily="34" charset="0"/>
                        </a:rPr>
                        <a:t>калебас</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63</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157</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6160605"/>
                  </a:ext>
                </a:extLst>
              </a:tr>
              <a:tr h="200025">
                <a:tc>
                  <a:txBody>
                    <a:bodyPr/>
                    <a:lstStyle/>
                    <a:p>
                      <a:pPr rtl="0" fontAlgn="b"/>
                      <a:r>
                        <a:rPr lang="ru-RU" sz="1800" dirty="0">
                          <a:effectLst/>
                          <a:latin typeface="Raleway" panose="020B0503030101060003" pitchFamily="34" charset="0"/>
                        </a:rPr>
                        <a:t>пельмень</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91</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188</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865507"/>
                  </a:ext>
                </a:extLst>
              </a:tr>
              <a:tr h="200025">
                <a:tc>
                  <a:txBody>
                    <a:bodyPr/>
                    <a:lstStyle/>
                    <a:p>
                      <a:pPr rtl="0" fontAlgn="b"/>
                      <a:r>
                        <a:rPr lang="ru-RU" sz="1800" dirty="0">
                          <a:effectLst/>
                          <a:latin typeface="Raleway" panose="020B0503030101060003" pitchFamily="34" charset="0"/>
                        </a:rPr>
                        <a:t>пупок</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86</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172</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18254212"/>
                  </a:ext>
                </a:extLst>
              </a:tr>
              <a:tr h="200025">
                <a:tc>
                  <a:txBody>
                    <a:bodyPr/>
                    <a:lstStyle/>
                    <a:p>
                      <a:pPr rtl="0" fontAlgn="b"/>
                      <a:r>
                        <a:rPr lang="ru-RU" sz="1800" dirty="0" err="1">
                          <a:effectLst/>
                          <a:latin typeface="Raleway" panose="020B0503030101060003" pitchFamily="34" charset="0"/>
                        </a:rPr>
                        <a:t>анчутка</a:t>
                      </a:r>
                      <a:endParaRPr lang="ru-RU" sz="1800" dirty="0">
                        <a:effectLst/>
                        <a:latin typeface="Raleway" panose="020B0503030101060003" pitchFamily="34" charset="0"/>
                      </a:endParaRP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75</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147</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3473780"/>
                  </a:ext>
                </a:extLst>
              </a:tr>
              <a:tr h="200025">
                <a:tc>
                  <a:txBody>
                    <a:bodyPr/>
                    <a:lstStyle/>
                    <a:p>
                      <a:pPr rtl="0" fontAlgn="b"/>
                      <a:r>
                        <a:rPr lang="ru-RU" sz="1800" dirty="0">
                          <a:effectLst/>
                          <a:latin typeface="Raleway" panose="020B0503030101060003" pitchFamily="34" charset="0"/>
                        </a:rPr>
                        <a:t>многочлен</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94</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183</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577044"/>
                  </a:ext>
                </a:extLst>
              </a:tr>
              <a:tr h="200025">
                <a:tc>
                  <a:txBody>
                    <a:bodyPr/>
                    <a:lstStyle/>
                    <a:p>
                      <a:pPr rtl="0" fontAlgn="b"/>
                      <a:r>
                        <a:rPr lang="ru-RU" sz="1800" dirty="0">
                          <a:effectLst/>
                          <a:latin typeface="Raleway" panose="020B0503030101060003" pitchFamily="34" charset="0"/>
                        </a:rPr>
                        <a:t>пипетка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86</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155</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34431709"/>
                  </a:ext>
                </a:extLst>
              </a:tr>
              <a:tr h="200025">
                <a:tc>
                  <a:txBody>
                    <a:bodyPr/>
                    <a:lstStyle/>
                    <a:p>
                      <a:pPr rtl="0" fontAlgn="b"/>
                      <a:r>
                        <a:rPr lang="ru-RU" sz="1800" dirty="0">
                          <a:effectLst/>
                          <a:latin typeface="Raleway" panose="020B0503030101060003" pitchFamily="34" charset="0"/>
                        </a:rPr>
                        <a:t>черевички</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86</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153</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92554"/>
                  </a:ext>
                </a:extLst>
              </a:tr>
              <a:tr h="200025">
                <a:tc>
                  <a:txBody>
                    <a:bodyPr/>
                    <a:lstStyle/>
                    <a:p>
                      <a:pPr rtl="0" fontAlgn="b"/>
                      <a:r>
                        <a:rPr lang="ru-RU" sz="1800" dirty="0">
                          <a:effectLst/>
                          <a:latin typeface="Raleway" panose="020B0503030101060003" pitchFamily="34" charset="0"/>
                        </a:rPr>
                        <a:t>балясина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74</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131</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82909943"/>
                  </a:ext>
                </a:extLst>
              </a:tr>
              <a:tr h="200025">
                <a:tc>
                  <a:txBody>
                    <a:bodyPr/>
                    <a:lstStyle/>
                    <a:p>
                      <a:pPr rtl="0" fontAlgn="b"/>
                      <a:r>
                        <a:rPr lang="ru-RU" sz="1800" dirty="0">
                          <a:effectLst/>
                          <a:latin typeface="Raleway" panose="020B0503030101060003" pitchFamily="34" charset="0"/>
                        </a:rPr>
                        <a:t>сколопендра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102</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167</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59644023"/>
                  </a:ext>
                </a:extLst>
              </a:tr>
              <a:tr h="200025">
                <a:tc>
                  <a:txBody>
                    <a:bodyPr/>
                    <a:lstStyle/>
                    <a:p>
                      <a:pPr rtl="0" fontAlgn="b"/>
                      <a:r>
                        <a:rPr lang="ru-RU" sz="1800" dirty="0">
                          <a:effectLst/>
                          <a:latin typeface="Raleway" panose="020B0503030101060003" pitchFamily="34" charset="0"/>
                        </a:rPr>
                        <a:t>козявка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86</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132</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732302"/>
                  </a:ext>
                </a:extLst>
              </a:tr>
              <a:tr h="200025">
                <a:tc>
                  <a:txBody>
                    <a:bodyPr/>
                    <a:lstStyle/>
                    <a:p>
                      <a:pPr rtl="0" fontAlgn="b"/>
                      <a:r>
                        <a:rPr lang="ru-RU" sz="1800" dirty="0">
                          <a:effectLst/>
                          <a:latin typeface="Raleway" panose="020B0503030101060003" pitchFamily="34" charset="0"/>
                        </a:rPr>
                        <a:t>курвиметр</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113</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160</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03283235"/>
                  </a:ext>
                </a:extLst>
              </a:tr>
              <a:tr h="200025">
                <a:tc>
                  <a:txBody>
                    <a:bodyPr/>
                    <a:lstStyle/>
                    <a:p>
                      <a:pPr rtl="0" fontAlgn="b"/>
                      <a:r>
                        <a:rPr lang="ru-RU" sz="1800" dirty="0">
                          <a:effectLst/>
                          <a:latin typeface="Raleway" panose="020B0503030101060003" pitchFamily="34" charset="0"/>
                        </a:rPr>
                        <a:t>мамалыга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97</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131</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8109522"/>
                  </a:ext>
                </a:extLst>
              </a:tr>
              <a:tr h="235546">
                <a:tc>
                  <a:txBody>
                    <a:bodyPr/>
                    <a:lstStyle/>
                    <a:p>
                      <a:pPr rtl="0" fontAlgn="b"/>
                      <a:r>
                        <a:rPr lang="ru-RU" sz="1800" dirty="0">
                          <a:effectLst/>
                          <a:latin typeface="Raleway" panose="020B0503030101060003" pitchFamily="34" charset="0"/>
                        </a:rPr>
                        <a:t>курдюк</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CACB"/>
                    </a:solidFill>
                  </a:tcPr>
                </a:tc>
                <a:tc>
                  <a:txBody>
                    <a:bodyPr/>
                    <a:lstStyle/>
                    <a:p>
                      <a:pPr algn="r" rtl="0" fontAlgn="b"/>
                      <a:r>
                        <a:rPr lang="ru-RU" sz="1800">
                          <a:effectLst/>
                          <a:latin typeface="Raleway" panose="020B0503030101060003" pitchFamily="34" charset="0"/>
                        </a:rPr>
                        <a:t>106</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CACB"/>
                    </a:solidFill>
                  </a:tcPr>
                </a:tc>
                <a:tc>
                  <a:txBody>
                    <a:bodyPr/>
                    <a:lstStyle/>
                    <a:p>
                      <a:pPr algn="r" rtl="0" fontAlgn="b"/>
                      <a:r>
                        <a:rPr lang="ru-RU" sz="1800" dirty="0">
                          <a:effectLst/>
                          <a:latin typeface="Raleway" panose="020B0503030101060003" pitchFamily="34" charset="0"/>
                        </a:rPr>
                        <a:t>127</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CACB"/>
                    </a:solidFill>
                  </a:tcPr>
                </a:tc>
                <a:extLst>
                  <a:ext uri="{0D108BD9-81ED-4DB2-BD59-A6C34878D82A}">
                    <a16:rowId xmlns:a16="http://schemas.microsoft.com/office/drawing/2014/main" val="377679872"/>
                  </a:ext>
                </a:extLst>
              </a:tr>
              <a:tr h="200025">
                <a:tc>
                  <a:txBody>
                    <a:bodyPr/>
                    <a:lstStyle/>
                    <a:p>
                      <a:pPr rtl="0" fontAlgn="b"/>
                      <a:r>
                        <a:rPr lang="ru-RU" sz="1800" dirty="0" err="1">
                          <a:effectLst/>
                          <a:latin typeface="Raleway" panose="020B0503030101060003" pitchFamily="34" charset="0"/>
                        </a:rPr>
                        <a:t>смешнявка</a:t>
                      </a:r>
                      <a:endParaRPr lang="ru-RU" sz="1800" dirty="0">
                        <a:effectLst/>
                        <a:latin typeface="Raleway" panose="020B0503030101060003" pitchFamily="34" charset="0"/>
                      </a:endParaRP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CACB"/>
                    </a:solidFill>
                  </a:tcPr>
                </a:tc>
                <a:tc>
                  <a:txBody>
                    <a:bodyPr/>
                    <a:lstStyle/>
                    <a:p>
                      <a:pPr algn="r" rtl="0" fontAlgn="b"/>
                      <a:r>
                        <a:rPr lang="ru-RU" sz="1800">
                          <a:effectLst/>
                          <a:latin typeface="Raleway" panose="020B0503030101060003" pitchFamily="34" charset="0"/>
                        </a:rPr>
                        <a:t>117</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CACB"/>
                    </a:solidFill>
                  </a:tcPr>
                </a:tc>
                <a:tc>
                  <a:txBody>
                    <a:bodyPr/>
                    <a:lstStyle/>
                    <a:p>
                      <a:pPr algn="r" rtl="0" fontAlgn="b"/>
                      <a:r>
                        <a:rPr lang="ru-RU" sz="1800" dirty="0">
                          <a:effectLst/>
                          <a:latin typeface="Raleway" panose="020B0503030101060003" pitchFamily="34" charset="0"/>
                        </a:rPr>
                        <a:t>117</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2CACB"/>
                    </a:solidFill>
                  </a:tcPr>
                </a:tc>
                <a:extLst>
                  <a:ext uri="{0D108BD9-81ED-4DB2-BD59-A6C34878D82A}">
                    <a16:rowId xmlns:a16="http://schemas.microsoft.com/office/drawing/2014/main" val="2768173493"/>
                  </a:ext>
                </a:extLst>
              </a:tr>
            </a:tbl>
          </a:graphicData>
        </a:graphic>
      </p:graphicFrame>
      <p:graphicFrame>
        <p:nvGraphicFramePr>
          <p:cNvPr id="7" name="Таблица 6">
            <a:extLst>
              <a:ext uri="{FF2B5EF4-FFF2-40B4-BE49-F238E27FC236}">
                <a16:creationId xmlns:a16="http://schemas.microsoft.com/office/drawing/2014/main" id="{D2742F51-429C-7B55-1DD1-7B97D1554A8C}"/>
              </a:ext>
            </a:extLst>
          </p:cNvPr>
          <p:cNvGraphicFramePr>
            <a:graphicFrameLocks noGrp="1"/>
          </p:cNvGraphicFramePr>
          <p:nvPr>
            <p:extLst>
              <p:ext uri="{D42A27DB-BD31-4B8C-83A1-F6EECF244321}">
                <p14:modId xmlns:p14="http://schemas.microsoft.com/office/powerpoint/2010/main" val="3577609338"/>
              </p:ext>
            </p:extLst>
          </p:nvPr>
        </p:nvGraphicFramePr>
        <p:xfrm>
          <a:off x="3955056" y="20359"/>
          <a:ext cx="3877937" cy="6835140"/>
        </p:xfrm>
        <a:graphic>
          <a:graphicData uri="http://schemas.openxmlformats.org/drawingml/2006/table">
            <a:tbl>
              <a:tblPr/>
              <a:tblGrid>
                <a:gridCol w="1696597">
                  <a:extLst>
                    <a:ext uri="{9D8B030D-6E8A-4147-A177-3AD203B41FA5}">
                      <a16:colId xmlns:a16="http://schemas.microsoft.com/office/drawing/2014/main" val="3841536384"/>
                    </a:ext>
                  </a:extLst>
                </a:gridCol>
                <a:gridCol w="1068636">
                  <a:extLst>
                    <a:ext uri="{9D8B030D-6E8A-4147-A177-3AD203B41FA5}">
                      <a16:colId xmlns:a16="http://schemas.microsoft.com/office/drawing/2014/main" val="23473669"/>
                    </a:ext>
                  </a:extLst>
                </a:gridCol>
                <a:gridCol w="1112704">
                  <a:extLst>
                    <a:ext uri="{9D8B030D-6E8A-4147-A177-3AD203B41FA5}">
                      <a16:colId xmlns:a16="http://schemas.microsoft.com/office/drawing/2014/main" val="3072678609"/>
                    </a:ext>
                  </a:extLst>
                </a:gridCol>
              </a:tblGrid>
              <a:tr h="200025">
                <a:tc>
                  <a:txBody>
                    <a:bodyPr/>
                    <a:lstStyle/>
                    <a:p>
                      <a:pPr rtl="0" fontAlgn="b"/>
                      <a:r>
                        <a:rPr lang="en-US" sz="1800" b="1" dirty="0">
                          <a:effectLst/>
                          <a:latin typeface="Raleway" panose="020B0503030101060003" pitchFamily="34" charset="0"/>
                        </a:rPr>
                        <a:t>word</a:t>
                      </a:r>
                      <a:endParaRPr lang="ru-RU" sz="1800" b="1" dirty="0">
                        <a:effectLst/>
                        <a:latin typeface="Raleway" panose="020B0503030101060003" pitchFamily="34" charset="0"/>
                      </a:endParaRP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800" b="1" dirty="0">
                          <a:effectLst/>
                          <a:latin typeface="Raleway" panose="020B0503030101060003" pitchFamily="34" charset="0"/>
                        </a:rPr>
                        <a:t>the funniest </a:t>
                      </a:r>
                      <a:endParaRPr lang="ru-RU" sz="1800" b="1" dirty="0">
                        <a:effectLst/>
                        <a:latin typeface="Raleway" panose="020B0503030101060003" pitchFamily="34" charset="0"/>
                      </a:endParaRP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en-US" sz="1800" b="1" dirty="0">
                          <a:effectLst/>
                          <a:latin typeface="Raleway" panose="020B0503030101060003" pitchFamily="34" charset="0"/>
                        </a:rPr>
                        <a:t>the least funny</a:t>
                      </a:r>
                      <a:endParaRPr lang="ru-RU" sz="1800" b="1" dirty="0">
                        <a:effectLst/>
                        <a:latin typeface="Raleway" panose="020B0503030101060003" pitchFamily="34" charset="0"/>
                      </a:endParaRP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163819"/>
                  </a:ext>
                </a:extLst>
              </a:tr>
              <a:tr h="200025">
                <a:tc>
                  <a:txBody>
                    <a:bodyPr/>
                    <a:lstStyle/>
                    <a:p>
                      <a:pPr rtl="0" fontAlgn="b"/>
                      <a:r>
                        <a:rPr lang="ru-RU" sz="1800">
                          <a:effectLst/>
                          <a:latin typeface="Raleway" panose="020B0503030101060003" pitchFamily="34" charset="0"/>
                        </a:rPr>
                        <a:t>сопелька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CCCC"/>
                    </a:solidFill>
                  </a:tcPr>
                </a:tc>
                <a:tc>
                  <a:txBody>
                    <a:bodyPr/>
                    <a:lstStyle/>
                    <a:p>
                      <a:pPr algn="r" rtl="0" fontAlgn="b"/>
                      <a:r>
                        <a:rPr lang="ru-RU" sz="1800">
                          <a:effectLst/>
                          <a:latin typeface="Raleway" panose="020B0503030101060003" pitchFamily="34" charset="0"/>
                        </a:rPr>
                        <a:t>131</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CCCC"/>
                    </a:solidFill>
                  </a:tcPr>
                </a:tc>
                <a:tc>
                  <a:txBody>
                    <a:bodyPr/>
                    <a:lstStyle/>
                    <a:p>
                      <a:pPr algn="r" rtl="0" fontAlgn="b"/>
                      <a:r>
                        <a:rPr lang="ru-RU" sz="1800" dirty="0">
                          <a:effectLst/>
                          <a:latin typeface="Raleway" panose="020B0503030101060003" pitchFamily="34" charset="0"/>
                        </a:rPr>
                        <a:t>117</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CCCC"/>
                    </a:solidFill>
                  </a:tcPr>
                </a:tc>
                <a:extLst>
                  <a:ext uri="{0D108BD9-81ED-4DB2-BD59-A6C34878D82A}">
                    <a16:rowId xmlns:a16="http://schemas.microsoft.com/office/drawing/2014/main" val="3917890575"/>
                  </a:ext>
                </a:extLst>
              </a:tr>
              <a:tr h="200025">
                <a:tc>
                  <a:txBody>
                    <a:bodyPr/>
                    <a:lstStyle/>
                    <a:p>
                      <a:pPr rtl="0" fontAlgn="b"/>
                      <a:r>
                        <a:rPr lang="ru-RU" sz="1800">
                          <a:effectLst/>
                          <a:latin typeface="Raleway" panose="020B0503030101060003" pitchFamily="34" charset="0"/>
                        </a:rPr>
                        <a:t>брандахлыст</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CCCC"/>
                    </a:solidFill>
                  </a:tcPr>
                </a:tc>
                <a:tc>
                  <a:txBody>
                    <a:bodyPr/>
                    <a:lstStyle/>
                    <a:p>
                      <a:pPr algn="r" rtl="0" fontAlgn="b"/>
                      <a:r>
                        <a:rPr lang="ru-RU" sz="1800" dirty="0">
                          <a:effectLst/>
                          <a:latin typeface="Raleway" panose="020B0503030101060003" pitchFamily="34" charset="0"/>
                        </a:rPr>
                        <a:t>137</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CCCC"/>
                    </a:solidFill>
                  </a:tcPr>
                </a:tc>
                <a:tc>
                  <a:txBody>
                    <a:bodyPr/>
                    <a:lstStyle/>
                    <a:p>
                      <a:pPr algn="r" rtl="0" fontAlgn="b"/>
                      <a:r>
                        <a:rPr lang="ru-RU" sz="1800" dirty="0">
                          <a:effectLst/>
                          <a:latin typeface="Raleway" panose="020B0503030101060003" pitchFamily="34" charset="0"/>
                        </a:rPr>
                        <a:t>110</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CCCC"/>
                    </a:solidFill>
                  </a:tcPr>
                </a:tc>
                <a:extLst>
                  <a:ext uri="{0D108BD9-81ED-4DB2-BD59-A6C34878D82A}">
                    <a16:rowId xmlns:a16="http://schemas.microsoft.com/office/drawing/2014/main" val="289102210"/>
                  </a:ext>
                </a:extLst>
              </a:tr>
              <a:tr h="200025">
                <a:tc>
                  <a:txBody>
                    <a:bodyPr/>
                    <a:lstStyle/>
                    <a:p>
                      <a:pPr rtl="0" fontAlgn="b"/>
                      <a:r>
                        <a:rPr lang="ru-RU" sz="1800" dirty="0">
                          <a:effectLst/>
                          <a:latin typeface="Raleway" panose="020B0503030101060003" pitchFamily="34" charset="0"/>
                        </a:rPr>
                        <a:t>кулебяка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CCCC"/>
                    </a:solidFill>
                  </a:tcPr>
                </a:tc>
                <a:tc>
                  <a:txBody>
                    <a:bodyPr/>
                    <a:lstStyle/>
                    <a:p>
                      <a:pPr algn="r" rtl="0" fontAlgn="b"/>
                      <a:r>
                        <a:rPr lang="ru-RU" sz="1800">
                          <a:effectLst/>
                          <a:latin typeface="Raleway" panose="020B0503030101060003" pitchFamily="34" charset="0"/>
                        </a:rPr>
                        <a:t>132</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CCCC"/>
                    </a:solidFill>
                  </a:tcPr>
                </a:tc>
                <a:tc>
                  <a:txBody>
                    <a:bodyPr/>
                    <a:lstStyle/>
                    <a:p>
                      <a:pPr algn="r" rtl="0" fontAlgn="b"/>
                      <a:r>
                        <a:rPr lang="ru-RU" sz="1800" dirty="0">
                          <a:effectLst/>
                          <a:latin typeface="Raleway" panose="020B0503030101060003" pitchFamily="34" charset="0"/>
                        </a:rPr>
                        <a:t>103</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rgbClr val="F4CCCC"/>
                    </a:solidFill>
                  </a:tcPr>
                </a:tc>
                <a:extLst>
                  <a:ext uri="{0D108BD9-81ED-4DB2-BD59-A6C34878D82A}">
                    <a16:rowId xmlns:a16="http://schemas.microsoft.com/office/drawing/2014/main" val="4151932702"/>
                  </a:ext>
                </a:extLst>
              </a:tr>
              <a:tr h="200025">
                <a:tc>
                  <a:txBody>
                    <a:bodyPr/>
                    <a:lstStyle/>
                    <a:p>
                      <a:pPr rtl="0" fontAlgn="b"/>
                      <a:r>
                        <a:rPr lang="ru-RU" sz="1800">
                          <a:effectLst/>
                          <a:latin typeface="Raleway" panose="020B0503030101060003" pitchFamily="34" charset="0"/>
                        </a:rPr>
                        <a:t>жмых</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184</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142</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49334844"/>
                  </a:ext>
                </a:extLst>
              </a:tr>
              <a:tr h="200025">
                <a:tc>
                  <a:txBody>
                    <a:bodyPr/>
                    <a:lstStyle/>
                    <a:p>
                      <a:pPr rtl="0" fontAlgn="b"/>
                      <a:r>
                        <a:rPr lang="ru-RU" sz="1800" dirty="0">
                          <a:effectLst/>
                          <a:latin typeface="Raleway" panose="020B0503030101060003" pitchFamily="34" charset="0"/>
                        </a:rPr>
                        <a:t>пюпитр</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130</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98</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33750862"/>
                  </a:ext>
                </a:extLst>
              </a:tr>
              <a:tr h="200025">
                <a:tc>
                  <a:txBody>
                    <a:bodyPr/>
                    <a:lstStyle/>
                    <a:p>
                      <a:pPr rtl="0" fontAlgn="b"/>
                      <a:r>
                        <a:rPr lang="ru-RU" sz="1800" dirty="0">
                          <a:effectLst/>
                          <a:latin typeface="Raleway" panose="020B0503030101060003" pitchFamily="34" charset="0"/>
                        </a:rPr>
                        <a:t>выхухоль</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175</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121</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73342260"/>
                  </a:ext>
                </a:extLst>
              </a:tr>
              <a:tr h="200025">
                <a:tc>
                  <a:txBody>
                    <a:bodyPr/>
                    <a:lstStyle/>
                    <a:p>
                      <a:pPr rtl="0" fontAlgn="b"/>
                      <a:r>
                        <a:rPr lang="ru-RU" sz="1800">
                          <a:effectLst/>
                          <a:latin typeface="Raleway" panose="020B0503030101060003" pitchFamily="34" charset="0"/>
                        </a:rPr>
                        <a:t>тютелька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113</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76</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6851518"/>
                  </a:ext>
                </a:extLst>
              </a:tr>
              <a:tr h="200025">
                <a:tc>
                  <a:txBody>
                    <a:bodyPr/>
                    <a:lstStyle/>
                    <a:p>
                      <a:pPr rtl="0" fontAlgn="b"/>
                      <a:r>
                        <a:rPr lang="ru-RU" sz="1800">
                          <a:effectLst/>
                          <a:latin typeface="Raleway" panose="020B0503030101060003" pitchFamily="34" charset="0"/>
                        </a:rPr>
                        <a:t>козлодёр</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151</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89</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6489498"/>
                  </a:ext>
                </a:extLst>
              </a:tr>
              <a:tr h="200025">
                <a:tc>
                  <a:txBody>
                    <a:bodyPr/>
                    <a:lstStyle/>
                    <a:p>
                      <a:pPr rtl="0" fontAlgn="b"/>
                      <a:r>
                        <a:rPr lang="ru-RU" sz="1800">
                          <a:effectLst/>
                          <a:latin typeface="Raleway" panose="020B0503030101060003" pitchFamily="34" charset="0"/>
                        </a:rPr>
                        <a:t>пимпочка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158</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76</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78317826"/>
                  </a:ext>
                </a:extLst>
              </a:tr>
              <a:tr h="200025">
                <a:tc>
                  <a:txBody>
                    <a:bodyPr/>
                    <a:lstStyle/>
                    <a:p>
                      <a:pPr rtl="0" fontAlgn="b"/>
                      <a:r>
                        <a:rPr lang="ru-RU" sz="1800">
                          <a:effectLst/>
                          <a:latin typeface="Raleway" panose="020B0503030101060003" pitchFamily="34" charset="0"/>
                        </a:rPr>
                        <a:t>пипка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183</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74</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69073931"/>
                  </a:ext>
                </a:extLst>
              </a:tr>
              <a:tr h="200025">
                <a:tc>
                  <a:txBody>
                    <a:bodyPr/>
                    <a:lstStyle/>
                    <a:p>
                      <a:pPr rtl="0" fontAlgn="b"/>
                      <a:r>
                        <a:rPr lang="ru-RU" sz="1800">
                          <a:effectLst/>
                          <a:latin typeface="Raleway" panose="020B0503030101060003" pitchFamily="34" charset="0"/>
                        </a:rPr>
                        <a:t>пендельтюр</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199</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77</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07382536"/>
                  </a:ext>
                </a:extLst>
              </a:tr>
              <a:tr h="200025">
                <a:tc>
                  <a:txBody>
                    <a:bodyPr/>
                    <a:lstStyle/>
                    <a:p>
                      <a:pPr rtl="0" fontAlgn="b"/>
                      <a:r>
                        <a:rPr lang="ru-RU" sz="1800">
                          <a:effectLst/>
                          <a:latin typeface="Raleway" panose="020B0503030101060003" pitchFamily="34" charset="0"/>
                        </a:rPr>
                        <a:t>потиральце</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207</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75</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54497590"/>
                  </a:ext>
                </a:extLst>
              </a:tr>
              <a:tr h="200025">
                <a:tc>
                  <a:txBody>
                    <a:bodyPr/>
                    <a:lstStyle/>
                    <a:p>
                      <a:pPr rtl="0" fontAlgn="b"/>
                      <a:r>
                        <a:rPr lang="ru-RU" sz="1800">
                          <a:effectLst/>
                          <a:latin typeface="Raleway" panose="020B0503030101060003" pitchFamily="34" charset="0"/>
                        </a:rPr>
                        <a:t>пипидастр</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211</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73</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50953117"/>
                  </a:ext>
                </a:extLst>
              </a:tr>
              <a:tr h="200025">
                <a:tc>
                  <a:txBody>
                    <a:bodyPr/>
                    <a:lstStyle/>
                    <a:p>
                      <a:pPr rtl="0" fontAlgn="b"/>
                      <a:r>
                        <a:rPr lang="ru-RU" sz="1800">
                          <a:effectLst/>
                          <a:latin typeface="Raleway" panose="020B0503030101060003" pitchFamily="34" charset="0"/>
                        </a:rPr>
                        <a:t>кандибобер</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216</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73</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39018058"/>
                  </a:ext>
                </a:extLst>
              </a:tr>
              <a:tr h="200025">
                <a:tc>
                  <a:txBody>
                    <a:bodyPr/>
                    <a:lstStyle/>
                    <a:p>
                      <a:pPr rtl="0" fontAlgn="b"/>
                      <a:r>
                        <a:rPr lang="ru-RU" sz="1800">
                          <a:effectLst/>
                          <a:latin typeface="Raleway" panose="020B0503030101060003" pitchFamily="34" charset="0"/>
                        </a:rPr>
                        <a:t>мимозыря</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226</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61</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88343077"/>
                  </a:ext>
                </a:extLst>
              </a:tr>
              <a:tr h="200025">
                <a:tc>
                  <a:txBody>
                    <a:bodyPr/>
                    <a:lstStyle/>
                    <a:p>
                      <a:pPr rtl="0" fontAlgn="b"/>
                      <a:r>
                        <a:rPr lang="ru-RU" sz="1800">
                          <a:effectLst/>
                          <a:latin typeface="Raleway" panose="020B0503030101060003" pitchFamily="34" charset="0"/>
                        </a:rPr>
                        <a:t>кракозябра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213</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54</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3207635"/>
                  </a:ext>
                </a:extLst>
              </a:tr>
              <a:tr h="200025">
                <a:tc>
                  <a:txBody>
                    <a:bodyPr/>
                    <a:lstStyle/>
                    <a:p>
                      <a:pPr rtl="0" fontAlgn="b"/>
                      <a:r>
                        <a:rPr lang="ru-RU" sz="1800">
                          <a:effectLst/>
                          <a:latin typeface="Raleway" panose="020B0503030101060003" pitchFamily="34" charset="0"/>
                        </a:rPr>
                        <a:t>барабулька</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213</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52</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47486104"/>
                  </a:ext>
                </a:extLst>
              </a:tr>
              <a:tr h="200025">
                <a:tc>
                  <a:txBody>
                    <a:bodyPr/>
                    <a:lstStyle/>
                    <a:p>
                      <a:pPr rtl="0" fontAlgn="b"/>
                      <a:r>
                        <a:rPr lang="ru-RU" sz="1800" dirty="0" err="1">
                          <a:effectLst/>
                          <a:latin typeface="Raleway" panose="020B0503030101060003" pitchFamily="34" charset="0"/>
                        </a:rPr>
                        <a:t>хухря</a:t>
                      </a:r>
                      <a:endParaRPr lang="ru-RU" sz="1800" dirty="0">
                        <a:effectLst/>
                        <a:latin typeface="Raleway" panose="020B0503030101060003" pitchFamily="34" charset="0"/>
                      </a:endParaRP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258</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59</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54632738"/>
                  </a:ext>
                </a:extLst>
              </a:tr>
              <a:tr h="200025">
                <a:tc>
                  <a:txBody>
                    <a:bodyPr/>
                    <a:lstStyle/>
                    <a:p>
                      <a:pPr rtl="0" fontAlgn="b"/>
                      <a:r>
                        <a:rPr lang="ru-RU" sz="1800" dirty="0">
                          <a:effectLst/>
                          <a:latin typeface="Raleway" panose="020B0503030101060003" pitchFamily="34" charset="0"/>
                        </a:rPr>
                        <a:t>пердимонокль</a:t>
                      </a: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254</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56</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90214110"/>
                  </a:ext>
                </a:extLst>
              </a:tr>
              <a:tr h="200025">
                <a:tc>
                  <a:txBody>
                    <a:bodyPr/>
                    <a:lstStyle/>
                    <a:p>
                      <a:pPr rtl="0" fontAlgn="b"/>
                      <a:r>
                        <a:rPr lang="ru-RU" sz="1800" dirty="0" err="1">
                          <a:effectLst/>
                          <a:latin typeface="Raleway" panose="020B0503030101060003" pitchFamily="34" charset="0"/>
                        </a:rPr>
                        <a:t>шмакодявка</a:t>
                      </a:r>
                      <a:endParaRPr lang="ru-RU" sz="1800" dirty="0">
                        <a:effectLst/>
                        <a:latin typeface="Raleway" panose="020B0503030101060003" pitchFamily="34" charset="0"/>
                      </a:endParaRPr>
                    </a:p>
                  </a:txBody>
                  <a:tcPr marL="28575" marR="28575" marT="19050" marB="19050" anchor="b">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a:effectLst/>
                          <a:latin typeface="Raleway" panose="020B0503030101060003" pitchFamily="34" charset="0"/>
                        </a:rPr>
                        <a:t>246</a:t>
                      </a:r>
                    </a:p>
                  </a:txBody>
                  <a:tcPr marL="28575" marR="28575" marT="19050" marB="1905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b"/>
                      <a:r>
                        <a:rPr lang="ru-RU" sz="1800" dirty="0">
                          <a:effectLst/>
                          <a:latin typeface="Raleway" panose="020B0503030101060003" pitchFamily="34" charset="0"/>
                        </a:rPr>
                        <a:t>49</a:t>
                      </a:r>
                    </a:p>
                  </a:txBody>
                  <a:tcPr marL="28575" marR="28575" marT="19050" marB="19050" anchor="b">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89672592"/>
                  </a:ext>
                </a:extLst>
              </a:tr>
            </a:tbl>
          </a:graphicData>
        </a:graphic>
      </p:graphicFrame>
      <p:sp>
        <p:nvSpPr>
          <p:cNvPr id="8" name="TextBox 7">
            <a:extLst>
              <a:ext uri="{FF2B5EF4-FFF2-40B4-BE49-F238E27FC236}">
                <a16:creationId xmlns:a16="http://schemas.microsoft.com/office/drawing/2014/main" id="{869B2F76-A6A7-E85D-CE47-2DE2642B1497}"/>
              </a:ext>
            </a:extLst>
          </p:cNvPr>
          <p:cNvSpPr txBox="1"/>
          <p:nvPr/>
        </p:nvSpPr>
        <p:spPr>
          <a:xfrm>
            <a:off x="7987230" y="166568"/>
            <a:ext cx="4026094" cy="5940088"/>
          </a:xfrm>
          <a:prstGeom prst="rect">
            <a:avLst/>
          </a:prstGeom>
          <a:noFill/>
        </p:spPr>
        <p:txBody>
          <a:bodyPr wrap="square" rtlCol="0">
            <a:spAutoFit/>
          </a:bodyPr>
          <a:lstStyle/>
          <a:p>
            <a:r>
              <a:rPr lang="en-US" sz="2000" b="1" dirty="0">
                <a:latin typeface="Raleway" panose="020B0503030101060003" pitchFamily="34" charset="0"/>
              </a:rPr>
              <a:t>3.2. Best-Worst. Which of 40 are the funniest?</a:t>
            </a:r>
          </a:p>
          <a:p>
            <a:endParaRPr lang="ru-RU" sz="2000" dirty="0">
              <a:latin typeface="Raleway" panose="020B0503030101060003" pitchFamily="34" charset="0"/>
            </a:endParaRPr>
          </a:p>
          <a:p>
            <a:r>
              <a:rPr lang="en-US" sz="2000" u="sng" dirty="0">
                <a:latin typeface="Raleway" panose="020B0503030101060003" pitchFamily="34" charset="0"/>
                <a:ea typeface="Times New Roman" panose="02020603050405020304" pitchFamily="18" charset="0"/>
              </a:rPr>
              <a:t>Stimuli</a:t>
            </a:r>
            <a:r>
              <a:rPr lang="en-US" sz="2000" dirty="0">
                <a:latin typeface="Raleway" panose="020B0503030101060003" pitchFamily="34" charset="0"/>
                <a:ea typeface="Times New Roman" panose="02020603050405020304" pitchFamily="18" charset="0"/>
              </a:rPr>
              <a:t>: 40 single words.</a:t>
            </a:r>
          </a:p>
          <a:p>
            <a:endParaRPr lang="en-US" sz="2000" u="sng" dirty="0">
              <a:latin typeface="Raleway" panose="020B0503030101060003" pitchFamily="34" charset="0"/>
              <a:ea typeface="Times New Roman" panose="02020603050405020304" pitchFamily="18" charset="0"/>
            </a:endParaRPr>
          </a:p>
          <a:p>
            <a:r>
              <a:rPr lang="en-US" sz="2000" u="sng" dirty="0">
                <a:latin typeface="Raleway" panose="020B0503030101060003" pitchFamily="34" charset="0"/>
                <a:ea typeface="Times New Roman" panose="02020603050405020304" pitchFamily="18" charset="0"/>
              </a:rPr>
              <a:t>Participants</a:t>
            </a:r>
            <a:r>
              <a:rPr lang="en-US" sz="2000" dirty="0">
                <a:latin typeface="Raleway" panose="020B0503030101060003" pitchFamily="34" charset="0"/>
                <a:ea typeface="Times New Roman" panose="02020603050405020304" pitchFamily="18" charset="0"/>
              </a:rPr>
              <a:t>: </a:t>
            </a:r>
            <a:r>
              <a:rPr lang="ru-RU" sz="2000" dirty="0">
                <a:latin typeface="Raleway" panose="020B0503030101060003" pitchFamily="34" charset="0"/>
                <a:ea typeface="Times New Roman" panose="02020603050405020304" pitchFamily="18" charset="0"/>
              </a:rPr>
              <a:t>508</a:t>
            </a:r>
            <a:r>
              <a:rPr lang="en-US" sz="2000" dirty="0">
                <a:latin typeface="Raleway" panose="020B0503030101060003" pitchFamily="34" charset="0"/>
                <a:ea typeface="Times New Roman" panose="02020603050405020304" pitchFamily="18" charset="0"/>
              </a:rPr>
              <a:t> people, age from 12 to 62</a:t>
            </a:r>
            <a:r>
              <a:rPr lang="ru-RU" sz="2000" dirty="0">
                <a:latin typeface="Raleway" panose="020B0503030101060003" pitchFamily="34" charset="0"/>
                <a:ea typeface="Times New Roman" panose="02020603050405020304" pitchFamily="18" charset="0"/>
              </a:rPr>
              <a:t> </a:t>
            </a:r>
            <a:r>
              <a:rPr lang="en-US" sz="2000" dirty="0">
                <a:latin typeface="Raleway" panose="020B0503030101060003" pitchFamily="34" charset="0"/>
                <a:ea typeface="Times New Roman" panose="02020603050405020304" pitchFamily="18" charset="0"/>
              </a:rPr>
              <a:t>(M=</a:t>
            </a:r>
            <a:r>
              <a:rPr lang="ru-RU" sz="2000" dirty="0">
                <a:latin typeface="Raleway" panose="020B0503030101060003" pitchFamily="34" charset="0"/>
                <a:ea typeface="Times New Roman" panose="02020603050405020304" pitchFamily="18" charset="0"/>
              </a:rPr>
              <a:t>22</a:t>
            </a:r>
            <a:r>
              <a:rPr lang="en-US" sz="2000" dirty="0">
                <a:latin typeface="Raleway" panose="020B0503030101060003" pitchFamily="34" charset="0"/>
                <a:ea typeface="Times New Roman" panose="02020603050405020304" pitchFamily="18" charset="0"/>
              </a:rPr>
              <a:t>, SD=</a:t>
            </a:r>
            <a:r>
              <a:rPr lang="ru-RU" sz="2000" dirty="0">
                <a:latin typeface="Raleway" panose="020B0503030101060003" pitchFamily="34" charset="0"/>
                <a:ea typeface="Times New Roman" panose="02020603050405020304" pitchFamily="18" charset="0"/>
              </a:rPr>
              <a:t>10.7</a:t>
            </a:r>
            <a:r>
              <a:rPr lang="en-US" sz="2000" dirty="0">
                <a:latin typeface="Raleway" panose="020B0503030101060003" pitchFamily="34" charset="0"/>
                <a:ea typeface="Times New Roman" panose="02020603050405020304" pitchFamily="18" charset="0"/>
              </a:rPr>
              <a:t>)</a:t>
            </a:r>
            <a:r>
              <a:rPr lang="ru-RU" sz="2000" dirty="0">
                <a:latin typeface="Raleway" panose="020B0503030101060003" pitchFamily="34" charset="0"/>
                <a:ea typeface="Times New Roman" panose="02020603050405020304" pitchFamily="18" charset="0"/>
              </a:rPr>
              <a:t>.</a:t>
            </a:r>
            <a:endParaRPr lang="en-US" sz="2000" dirty="0">
              <a:latin typeface="Raleway" panose="020B0503030101060003" pitchFamily="34" charset="0"/>
              <a:ea typeface="Times New Roman" panose="02020603050405020304" pitchFamily="18" charset="0"/>
            </a:endParaRPr>
          </a:p>
          <a:p>
            <a:endParaRPr lang="en-US" sz="2000" u="sng" dirty="0">
              <a:latin typeface="Raleway" panose="020B0503030101060003" pitchFamily="34" charset="0"/>
              <a:ea typeface="Times New Roman" panose="02020603050405020304" pitchFamily="18" charset="0"/>
            </a:endParaRPr>
          </a:p>
          <a:p>
            <a:r>
              <a:rPr lang="en-US" sz="2000" u="sng" dirty="0">
                <a:latin typeface="Raleway" panose="020B0503030101060003" pitchFamily="34" charset="0"/>
                <a:ea typeface="Times New Roman" panose="02020603050405020304" pitchFamily="18" charset="0"/>
              </a:rPr>
              <a:t>Methodic</a:t>
            </a:r>
            <a:r>
              <a:rPr lang="en-US" sz="2000" dirty="0">
                <a:latin typeface="Raleway" panose="020B0503030101060003" pitchFamily="34" charset="0"/>
                <a:ea typeface="Times New Roman" panose="02020603050405020304" pitchFamily="18" charset="0"/>
              </a:rPr>
              <a:t>: 1 block on a page, </a:t>
            </a:r>
            <a:r>
              <a:rPr lang="ru-RU" sz="2000" dirty="0">
                <a:latin typeface="Raleway" panose="020B0503030101060003" pitchFamily="34" charset="0"/>
                <a:ea typeface="Times New Roman" panose="02020603050405020304" pitchFamily="18" charset="0"/>
              </a:rPr>
              <a:t>10</a:t>
            </a:r>
            <a:r>
              <a:rPr lang="en-US" sz="2000" dirty="0">
                <a:latin typeface="Raleway" panose="020B0503030101060003" pitchFamily="34" charset="0"/>
                <a:ea typeface="Times New Roman" panose="02020603050405020304" pitchFamily="18" charset="0"/>
              </a:rPr>
              <a:t> pages in the Google Forms. 1 block is </a:t>
            </a:r>
            <a:r>
              <a:rPr lang="ru-RU" sz="2000" dirty="0">
                <a:latin typeface="Raleway" panose="020B0503030101060003" pitchFamily="34" charset="0"/>
                <a:ea typeface="Times New Roman" panose="02020603050405020304" pitchFamily="18" charset="0"/>
              </a:rPr>
              <a:t>4 </a:t>
            </a:r>
            <a:r>
              <a:rPr lang="en-US" sz="2000" dirty="0">
                <a:latin typeface="Raleway" panose="020B0503030101060003" pitchFamily="34" charset="0"/>
                <a:ea typeface="Times New Roman" panose="02020603050405020304" pitchFamily="18" charset="0"/>
              </a:rPr>
              <a:t>lists of 4 words with check-boxes. Participants had to choose one word in each category: the funniest, the least funny, the most understandable, the least understandable.</a:t>
            </a:r>
          </a:p>
          <a:p>
            <a:r>
              <a:rPr lang="en-US" sz="2000" dirty="0">
                <a:latin typeface="Raleway" panose="020B0503030101060003" pitchFamily="34" charset="0"/>
                <a:ea typeface="Times New Roman" panose="02020603050405020304" pitchFamily="18" charset="0"/>
              </a:rPr>
              <a:t>40 variants were made in order to make every word appear in different contexts.</a:t>
            </a:r>
          </a:p>
        </p:txBody>
      </p:sp>
    </p:spTree>
    <p:extLst>
      <p:ext uri="{BB962C8B-B14F-4D97-AF65-F5344CB8AC3E}">
        <p14:creationId xmlns:p14="http://schemas.microsoft.com/office/powerpoint/2010/main" val="3447976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a:extLst>
              <a:ext uri="{FF2B5EF4-FFF2-40B4-BE49-F238E27FC236}">
                <a16:creationId xmlns:a16="http://schemas.microsoft.com/office/drawing/2014/main" id="{D42C1209-3EA3-D6F6-2170-6C84BEC92377}"/>
              </a:ext>
            </a:extLst>
          </p:cNvPr>
          <p:cNvGraphicFramePr>
            <a:graphicFrameLocks noGrp="1"/>
          </p:cNvGraphicFramePr>
          <p:nvPr>
            <p:extLst>
              <p:ext uri="{D42A27DB-BD31-4B8C-83A1-F6EECF244321}">
                <p14:modId xmlns:p14="http://schemas.microsoft.com/office/powerpoint/2010/main" val="921856142"/>
              </p:ext>
            </p:extLst>
          </p:nvPr>
        </p:nvGraphicFramePr>
        <p:xfrm>
          <a:off x="104320" y="180480"/>
          <a:ext cx="5991680" cy="6497040"/>
        </p:xfrm>
        <a:graphic>
          <a:graphicData uri="http://schemas.openxmlformats.org/drawingml/2006/table">
            <a:tbl>
              <a:tblPr/>
              <a:tblGrid>
                <a:gridCol w="862300">
                  <a:extLst>
                    <a:ext uri="{9D8B030D-6E8A-4147-A177-3AD203B41FA5}">
                      <a16:colId xmlns:a16="http://schemas.microsoft.com/office/drawing/2014/main" val="4187145455"/>
                    </a:ext>
                  </a:extLst>
                </a:gridCol>
                <a:gridCol w="972416">
                  <a:extLst>
                    <a:ext uri="{9D8B030D-6E8A-4147-A177-3AD203B41FA5}">
                      <a16:colId xmlns:a16="http://schemas.microsoft.com/office/drawing/2014/main" val="2335044931"/>
                    </a:ext>
                  </a:extLst>
                </a:gridCol>
                <a:gridCol w="2049443">
                  <a:extLst>
                    <a:ext uri="{9D8B030D-6E8A-4147-A177-3AD203B41FA5}">
                      <a16:colId xmlns:a16="http://schemas.microsoft.com/office/drawing/2014/main" val="2946652900"/>
                    </a:ext>
                  </a:extLst>
                </a:gridCol>
                <a:gridCol w="2107521">
                  <a:extLst>
                    <a:ext uri="{9D8B030D-6E8A-4147-A177-3AD203B41FA5}">
                      <a16:colId xmlns:a16="http://schemas.microsoft.com/office/drawing/2014/main" val="2200093640"/>
                    </a:ext>
                  </a:extLst>
                </a:gridCol>
              </a:tblGrid>
              <a:tr h="177128">
                <a:tc>
                  <a:txBody>
                    <a:bodyPr/>
                    <a:lstStyle/>
                    <a:p>
                      <a:pPr algn="ctr" rtl="0" fontAlgn="b"/>
                      <a:endParaRPr lang="ru-RU" sz="1600">
                        <a:effectLst/>
                      </a:endParaRP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600" b="1" dirty="0">
                          <a:effectLst/>
                        </a:rPr>
                        <a:t>distance</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600" b="1" dirty="0">
                          <a:effectLst/>
                        </a:rPr>
                        <a:t>best-worst</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600" b="1" dirty="0">
                          <a:effectLst/>
                        </a:rPr>
                        <a:t>sem. dif.</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9165441"/>
                  </a:ext>
                </a:extLst>
              </a:tr>
              <a:tr h="96919">
                <a:tc>
                  <a:txBody>
                    <a:bodyPr/>
                    <a:lstStyle/>
                    <a:p>
                      <a:pPr algn="ctr" rtl="0" fontAlgn="b"/>
                      <a:r>
                        <a:rPr lang="ru-RU" sz="1600" b="1">
                          <a:effectLst/>
                        </a:rPr>
                        <a:t>1</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rPr>
                        <a:t>5</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rPr>
                        <a:t>яга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анчутка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41547444"/>
                  </a:ext>
                </a:extLst>
              </a:tr>
              <a:tr h="96919">
                <a:tc>
                  <a:txBody>
                    <a:bodyPr/>
                    <a:lstStyle/>
                    <a:p>
                      <a:pPr algn="ctr" rtl="0" fontAlgn="b"/>
                      <a:r>
                        <a:rPr lang="ru-RU" sz="1600" b="1">
                          <a:effectLst/>
                        </a:rPr>
                        <a:t>2</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rPr>
                        <a:t>7</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rPr>
                        <a:t>попытка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боб</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191708968"/>
                  </a:ext>
                </a:extLst>
              </a:tr>
              <a:tr h="96919">
                <a:tc>
                  <a:txBody>
                    <a:bodyPr/>
                    <a:lstStyle/>
                    <a:p>
                      <a:pPr algn="ctr" rtl="0" fontAlgn="b"/>
                      <a:r>
                        <a:rPr lang="ru-RU" sz="1600" b="1">
                          <a:effectLst/>
                        </a:rPr>
                        <a:t>3</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2</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скипидар</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канделябр</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41921526"/>
                  </a:ext>
                </a:extLst>
              </a:tr>
              <a:tr h="96919">
                <a:tc>
                  <a:txBody>
                    <a:bodyPr/>
                    <a:lstStyle/>
                    <a:p>
                      <a:pPr algn="ctr" rtl="0" fontAlgn="b"/>
                      <a:r>
                        <a:rPr lang="ru-RU" sz="1600" b="1">
                          <a:effectLst/>
                        </a:rPr>
                        <a:t>4</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2</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боб</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лобзик</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551441412"/>
                  </a:ext>
                </a:extLst>
              </a:tr>
              <a:tr h="96919">
                <a:tc>
                  <a:txBody>
                    <a:bodyPr/>
                    <a:lstStyle/>
                    <a:p>
                      <a:pPr algn="ctr" rtl="0" fontAlgn="b"/>
                      <a:r>
                        <a:rPr lang="ru-RU" sz="1600" b="1">
                          <a:effectLst/>
                        </a:rPr>
                        <a:t>5</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1</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лобзик</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скипидар</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706791147"/>
                  </a:ext>
                </a:extLst>
              </a:tr>
              <a:tr h="96919">
                <a:tc>
                  <a:txBody>
                    <a:bodyPr/>
                    <a:lstStyle/>
                    <a:p>
                      <a:pPr algn="ctr" rtl="0" fontAlgn="b"/>
                      <a:r>
                        <a:rPr lang="ru-RU" sz="1600" b="1">
                          <a:effectLst/>
                        </a:rPr>
                        <a:t>6</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3</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канделябр</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rPr>
                        <a:t>яга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74791077"/>
                  </a:ext>
                </a:extLst>
              </a:tr>
              <a:tr h="96919">
                <a:tc>
                  <a:txBody>
                    <a:bodyPr/>
                    <a:lstStyle/>
                    <a:p>
                      <a:pPr algn="ctr" rtl="0" fontAlgn="b"/>
                      <a:r>
                        <a:rPr lang="ru-RU" sz="1600" b="1">
                          <a:effectLst/>
                        </a:rPr>
                        <a:t>7</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8</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калебас</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многочлен</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995511788"/>
                  </a:ext>
                </a:extLst>
              </a:tr>
              <a:tr h="96919">
                <a:tc>
                  <a:txBody>
                    <a:bodyPr/>
                    <a:lstStyle/>
                    <a:p>
                      <a:pPr algn="ctr" rtl="0" fontAlgn="b"/>
                      <a:r>
                        <a:rPr lang="ru-RU" sz="1600" b="1">
                          <a:effectLst/>
                        </a:rPr>
                        <a:t>8</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4</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пельмень</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черевички</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37236241"/>
                  </a:ext>
                </a:extLst>
              </a:tr>
              <a:tr h="96919">
                <a:tc>
                  <a:txBody>
                    <a:bodyPr/>
                    <a:lstStyle/>
                    <a:p>
                      <a:pPr algn="ctr" rtl="0" fontAlgn="b"/>
                      <a:r>
                        <a:rPr lang="ru-RU" sz="1600" b="1">
                          <a:effectLst/>
                        </a:rPr>
                        <a:t>9</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20</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пупок</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rPr>
                        <a:t>попытка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249357966"/>
                  </a:ext>
                </a:extLst>
              </a:tr>
              <a:tr h="96919">
                <a:tc>
                  <a:txBody>
                    <a:bodyPr/>
                    <a:lstStyle/>
                    <a:p>
                      <a:pPr algn="ctr" rtl="0" fontAlgn="b"/>
                      <a:r>
                        <a:rPr lang="ru-RU" sz="1600" b="1">
                          <a:effectLst/>
                        </a:rPr>
                        <a:t>10</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9</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анчутка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rPr>
                        <a:t>пипетка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461394207"/>
                  </a:ext>
                </a:extLst>
              </a:tr>
              <a:tr h="177128">
                <a:tc>
                  <a:txBody>
                    <a:bodyPr/>
                    <a:lstStyle/>
                    <a:p>
                      <a:pPr algn="ctr" rtl="0" fontAlgn="b"/>
                      <a:r>
                        <a:rPr lang="en-US" sz="1600" b="1" dirty="0">
                          <a:effectLst/>
                        </a:rPr>
                        <a:t>…</a:t>
                      </a:r>
                      <a:endParaRPr lang="ru-RU" sz="1600" b="1" dirty="0">
                        <a:effectLst/>
                      </a:endParaRP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600" dirty="0">
                          <a:effectLst/>
                        </a:rPr>
                        <a:t>…</a:t>
                      </a:r>
                      <a:endParaRPr lang="ru-RU" sz="1600" dirty="0">
                        <a:effectLst/>
                      </a:endParaRP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600" dirty="0">
                          <a:effectLst/>
                        </a:rPr>
                        <a:t>…</a:t>
                      </a:r>
                      <a:endParaRPr lang="ru-RU" sz="1600" dirty="0">
                        <a:effectLst/>
                      </a:endParaRP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en-US" sz="1600" dirty="0">
                          <a:effectLst/>
                        </a:rPr>
                        <a:t>…</a:t>
                      </a:r>
                      <a:endParaRPr lang="ru-RU" sz="1600" dirty="0">
                        <a:effectLst/>
                      </a:endParaRP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008418"/>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48644704"/>
                  </a:ext>
                </a:extLst>
              </a:tr>
              <a:tr h="177128">
                <a:tc>
                  <a:txBody>
                    <a:bodyPr/>
                    <a:lstStyle/>
                    <a:p>
                      <a:pPr algn="ctr" rtl="0" fontAlgn="b"/>
                      <a:r>
                        <a:rPr lang="ru-RU" sz="1600" b="1" dirty="0">
                          <a:effectLst/>
                        </a:rPr>
                        <a:t>30</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7</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пипка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rPr>
                        <a:t>пердимонокль</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008418"/>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14120061"/>
                  </a:ext>
                </a:extLst>
              </a:tr>
              <a:tr h="96919">
                <a:tc>
                  <a:txBody>
                    <a:bodyPr/>
                    <a:lstStyle/>
                    <a:p>
                      <a:pPr algn="ctr" rtl="0" fontAlgn="b"/>
                      <a:r>
                        <a:rPr lang="ru-RU" sz="1600" b="1">
                          <a:effectLst/>
                        </a:rPr>
                        <a:t>31</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7</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пендельтюр</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хухря</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873211222"/>
                  </a:ext>
                </a:extLst>
              </a:tr>
              <a:tr h="96919">
                <a:tc>
                  <a:txBody>
                    <a:bodyPr/>
                    <a:lstStyle/>
                    <a:p>
                      <a:pPr algn="ctr" rtl="0" fontAlgn="b"/>
                      <a:r>
                        <a:rPr lang="ru-RU" sz="1600" b="1">
                          <a:effectLst/>
                        </a:rPr>
                        <a:t>32</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6</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потиральце</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козлодер</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06293165"/>
                  </a:ext>
                </a:extLst>
              </a:tr>
              <a:tr h="96919">
                <a:tc>
                  <a:txBody>
                    <a:bodyPr/>
                    <a:lstStyle/>
                    <a:p>
                      <a:pPr algn="ctr" rtl="0" fontAlgn="b"/>
                      <a:r>
                        <a:rPr lang="ru-RU" sz="1600" b="1">
                          <a:effectLst/>
                        </a:rPr>
                        <a:t>33</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highlight>
                            <a:srgbClr val="00FF00"/>
                          </a:highlight>
                        </a:rPr>
                        <a:t>6</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err="1">
                          <a:effectLst/>
                          <a:highlight>
                            <a:srgbClr val="00FF00"/>
                          </a:highlight>
                        </a:rPr>
                        <a:t>пипидастр</a:t>
                      </a:r>
                      <a:endParaRPr lang="ru-RU" sz="1600" dirty="0">
                        <a:effectLst/>
                        <a:highlight>
                          <a:srgbClr val="00FF00"/>
                        </a:highlight>
                      </a:endParaRP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сопелька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722702794"/>
                  </a:ext>
                </a:extLst>
              </a:tr>
              <a:tr h="96919">
                <a:tc>
                  <a:txBody>
                    <a:bodyPr/>
                    <a:lstStyle/>
                    <a:p>
                      <a:pPr algn="ctr" rtl="0" fontAlgn="b"/>
                      <a:r>
                        <a:rPr lang="ru-RU" sz="1600" b="1">
                          <a:effectLst/>
                        </a:rPr>
                        <a:t>34</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highlight>
                            <a:srgbClr val="00FFFF"/>
                          </a:highlight>
                        </a:rPr>
                        <a:t>0</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highlight>
                            <a:srgbClr val="00FFFF"/>
                          </a:highlight>
                        </a:rPr>
                        <a:t>кандибобер</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a:effectLst/>
                          <a:highlight>
                            <a:srgbClr val="00FFFF"/>
                          </a:highlight>
                        </a:rPr>
                        <a:t>кандибобер</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7709370"/>
                  </a:ext>
                </a:extLst>
              </a:tr>
              <a:tr h="96919">
                <a:tc>
                  <a:txBody>
                    <a:bodyPr/>
                    <a:lstStyle/>
                    <a:p>
                      <a:pPr algn="ctr" rtl="0" fontAlgn="b"/>
                      <a:r>
                        <a:rPr lang="ru-RU" sz="1600" b="1">
                          <a:effectLst/>
                        </a:rPr>
                        <a:t>35</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0</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мимозыря</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мимозыря</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608342485"/>
                  </a:ext>
                </a:extLst>
              </a:tr>
              <a:tr h="96919">
                <a:tc>
                  <a:txBody>
                    <a:bodyPr/>
                    <a:lstStyle/>
                    <a:p>
                      <a:pPr algn="ctr" rtl="0" fontAlgn="b"/>
                      <a:r>
                        <a:rPr lang="ru-RU" sz="1600" b="1">
                          <a:effectLst/>
                        </a:rPr>
                        <a:t>36</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9</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кракозябра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пюпитр</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66260052"/>
                  </a:ext>
                </a:extLst>
              </a:tr>
              <a:tr h="96919">
                <a:tc>
                  <a:txBody>
                    <a:bodyPr/>
                    <a:lstStyle/>
                    <a:p>
                      <a:pPr algn="ctr" rtl="0" fontAlgn="b"/>
                      <a:r>
                        <a:rPr lang="ru-RU" sz="1600" b="1">
                          <a:effectLst/>
                        </a:rPr>
                        <a:t>37</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11</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барабулька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брандахлыст</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39629999"/>
                  </a:ext>
                </a:extLst>
              </a:tr>
              <a:tr h="96919">
                <a:tc>
                  <a:txBody>
                    <a:bodyPr/>
                    <a:lstStyle/>
                    <a:p>
                      <a:pPr algn="ctr" rtl="0" fontAlgn="b"/>
                      <a:r>
                        <a:rPr lang="ru-RU" sz="1600" b="1">
                          <a:effectLst/>
                        </a:rPr>
                        <a:t>38</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7</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хухря</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потиральце</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35120424"/>
                  </a:ext>
                </a:extLst>
              </a:tr>
              <a:tr h="177128">
                <a:tc>
                  <a:txBody>
                    <a:bodyPr/>
                    <a:lstStyle/>
                    <a:p>
                      <a:pPr algn="ctr" rtl="0" fontAlgn="b"/>
                      <a:r>
                        <a:rPr lang="ru-RU" sz="1600" b="1">
                          <a:effectLst/>
                        </a:rPr>
                        <a:t>39</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9</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пердимонокль</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шмакодявка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477778656"/>
                  </a:ext>
                </a:extLst>
              </a:tr>
              <a:tr h="96919">
                <a:tc>
                  <a:txBody>
                    <a:bodyPr/>
                    <a:lstStyle/>
                    <a:p>
                      <a:pPr algn="ctr" rtl="0" fontAlgn="b"/>
                      <a:r>
                        <a:rPr lang="ru-RU" sz="1600" b="1" dirty="0">
                          <a:effectLst/>
                        </a:rPr>
                        <a:t>40</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1</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a:effectLst/>
                        </a:rPr>
                        <a:t>шмакодявка</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dirty="0" err="1">
                          <a:effectLst/>
                          <a:highlight>
                            <a:srgbClr val="00FF00"/>
                          </a:highlight>
                        </a:rPr>
                        <a:t>пипидастр</a:t>
                      </a:r>
                      <a:endParaRPr lang="ru-RU" sz="1600" dirty="0">
                        <a:effectLst/>
                        <a:highlight>
                          <a:srgbClr val="00FF00"/>
                        </a:highlight>
                      </a:endParaRP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064169608"/>
                  </a:ext>
                </a:extLst>
              </a:tr>
              <a:tr h="137024">
                <a:tc>
                  <a:txBody>
                    <a:bodyPr/>
                    <a:lstStyle/>
                    <a:p>
                      <a:pPr algn="ctr" rtl="0" fontAlgn="b"/>
                      <a:r>
                        <a:rPr lang="en-US" sz="1600" b="1" dirty="0">
                          <a:effectLst/>
                        </a:rPr>
                        <a:t>average dist.</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r>
                        <a:rPr lang="ru-RU" sz="1600" b="1" dirty="0">
                          <a:effectLst/>
                        </a:rPr>
                        <a:t>6</a:t>
                      </a:r>
                      <a:r>
                        <a:rPr lang="en-US" sz="1600" b="1" dirty="0">
                          <a:effectLst/>
                        </a:rPr>
                        <a:t>.</a:t>
                      </a:r>
                      <a:r>
                        <a:rPr lang="ru-RU" sz="1600" b="1" dirty="0">
                          <a:effectLst/>
                        </a:rPr>
                        <a:t>2</a:t>
                      </a: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ru-RU" sz="1600">
                        <a:effectLst/>
                      </a:endParaRP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algn="ctr" rtl="0" fontAlgn="b"/>
                      <a:endParaRPr lang="ru-RU" sz="1600" dirty="0">
                        <a:effectLst/>
                      </a:endParaRPr>
                    </a:p>
                  </a:txBody>
                  <a:tcPr marL="12533" marR="12533" marT="8355" marB="8355"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118506893"/>
                  </a:ext>
                </a:extLst>
              </a:tr>
            </a:tbl>
          </a:graphicData>
        </a:graphic>
      </p:graphicFrame>
      <p:sp>
        <p:nvSpPr>
          <p:cNvPr id="6" name="TextBox 5">
            <a:extLst>
              <a:ext uri="{FF2B5EF4-FFF2-40B4-BE49-F238E27FC236}">
                <a16:creationId xmlns:a16="http://schemas.microsoft.com/office/drawing/2014/main" id="{83BA47A9-88DC-49F3-8D8B-38DBDCB49183}"/>
              </a:ext>
            </a:extLst>
          </p:cNvPr>
          <p:cNvSpPr txBox="1"/>
          <p:nvPr/>
        </p:nvSpPr>
        <p:spPr>
          <a:xfrm>
            <a:off x="6573080" y="2151727"/>
            <a:ext cx="5267967" cy="2554545"/>
          </a:xfrm>
          <a:prstGeom prst="rect">
            <a:avLst/>
          </a:prstGeom>
          <a:noFill/>
        </p:spPr>
        <p:txBody>
          <a:bodyPr wrap="square" rtlCol="0">
            <a:spAutoFit/>
          </a:bodyPr>
          <a:lstStyle/>
          <a:p>
            <a:r>
              <a:rPr lang="en-US" sz="2000" b="1" dirty="0">
                <a:latin typeface="Raleway" panose="020B0503030101060003" pitchFamily="34" charset="0"/>
              </a:rPr>
              <a:t>3.2. Best-Worst vs Semantic differential</a:t>
            </a:r>
          </a:p>
          <a:p>
            <a:endParaRPr lang="ru-RU" sz="2000" dirty="0">
              <a:latin typeface="Raleway" panose="020B0503030101060003" pitchFamily="34" charset="0"/>
            </a:endParaRPr>
          </a:p>
          <a:p>
            <a:r>
              <a:rPr lang="en-US" sz="2000" dirty="0">
                <a:latin typeface="Raleway" panose="020B0503030101060003" pitchFamily="34" charset="0"/>
                <a:ea typeface="Times New Roman" panose="02020603050405020304" pitchFamily="18" charset="0"/>
              </a:rPr>
              <a:t>Average distance in the pair is 6.2. If we suppose that the ratings in two experiments are not correlated, the expected average distance is 20. We are not sure what statistic metric should be applied to verify significance.</a:t>
            </a:r>
          </a:p>
        </p:txBody>
      </p:sp>
      <p:sp>
        <p:nvSpPr>
          <p:cNvPr id="2" name="TextBox 1">
            <a:extLst>
              <a:ext uri="{FF2B5EF4-FFF2-40B4-BE49-F238E27FC236}">
                <a16:creationId xmlns:a16="http://schemas.microsoft.com/office/drawing/2014/main" id="{EB387305-050A-A08A-E5D4-7F8A550544CA}"/>
              </a:ext>
            </a:extLst>
          </p:cNvPr>
          <p:cNvSpPr txBox="1"/>
          <p:nvPr/>
        </p:nvSpPr>
        <p:spPr>
          <a:xfrm>
            <a:off x="6096000" y="387615"/>
            <a:ext cx="1583639" cy="369332"/>
          </a:xfrm>
          <a:prstGeom prst="rect">
            <a:avLst/>
          </a:prstGeom>
          <a:noFill/>
        </p:spPr>
        <p:txBody>
          <a:bodyPr wrap="none" rtlCol="0">
            <a:spAutoFit/>
          </a:bodyPr>
          <a:lstStyle/>
          <a:p>
            <a:r>
              <a:rPr lang="en-US" dirty="0"/>
              <a:t>the least funny</a:t>
            </a:r>
            <a:endParaRPr lang="ru-RU" dirty="0"/>
          </a:p>
        </p:txBody>
      </p:sp>
      <p:sp>
        <p:nvSpPr>
          <p:cNvPr id="3" name="TextBox 2">
            <a:extLst>
              <a:ext uri="{FF2B5EF4-FFF2-40B4-BE49-F238E27FC236}">
                <a16:creationId xmlns:a16="http://schemas.microsoft.com/office/drawing/2014/main" id="{9C1AF068-B124-5661-A541-06B9B5E11BA7}"/>
              </a:ext>
            </a:extLst>
          </p:cNvPr>
          <p:cNvSpPr txBox="1"/>
          <p:nvPr/>
        </p:nvSpPr>
        <p:spPr>
          <a:xfrm>
            <a:off x="6096000" y="5849982"/>
            <a:ext cx="1320233" cy="369332"/>
          </a:xfrm>
          <a:prstGeom prst="rect">
            <a:avLst/>
          </a:prstGeom>
          <a:noFill/>
        </p:spPr>
        <p:txBody>
          <a:bodyPr wrap="none" rtlCol="0">
            <a:spAutoFit/>
          </a:bodyPr>
          <a:lstStyle/>
          <a:p>
            <a:r>
              <a:rPr lang="en-US" dirty="0"/>
              <a:t>the funniest</a:t>
            </a:r>
            <a:endParaRPr lang="ru-RU" dirty="0"/>
          </a:p>
        </p:txBody>
      </p:sp>
    </p:spTree>
    <p:extLst>
      <p:ext uri="{BB962C8B-B14F-4D97-AF65-F5344CB8AC3E}">
        <p14:creationId xmlns:p14="http://schemas.microsoft.com/office/powerpoint/2010/main" val="661870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653693C-4E65-F0CE-5B69-3F12D03C0F64}"/>
              </a:ext>
            </a:extLst>
          </p:cNvPr>
          <p:cNvSpPr txBox="1"/>
          <p:nvPr/>
        </p:nvSpPr>
        <p:spPr>
          <a:xfrm>
            <a:off x="312437" y="258901"/>
            <a:ext cx="11614519" cy="1446550"/>
          </a:xfrm>
          <a:prstGeom prst="rect">
            <a:avLst/>
          </a:prstGeom>
          <a:noFill/>
        </p:spPr>
        <p:txBody>
          <a:bodyPr wrap="square" rtlCol="0">
            <a:spAutoFit/>
          </a:bodyPr>
          <a:lstStyle/>
          <a:p>
            <a:r>
              <a:rPr lang="en-US" sz="2400" b="1" dirty="0">
                <a:latin typeface="Raleway" panose="020B0503030101060003" pitchFamily="34" charset="0"/>
              </a:rPr>
              <a:t>4. Statistical differences between 596 funny words and the sample of the regular words</a:t>
            </a:r>
            <a:endParaRPr lang="ru-RU" sz="2400" dirty="0">
              <a:latin typeface="Raleway" panose="020B0503030101060003" pitchFamily="34" charset="0"/>
            </a:endParaRPr>
          </a:p>
          <a:p>
            <a:r>
              <a:rPr lang="en-US" sz="2000" dirty="0">
                <a:latin typeface="Raleway" panose="020B0503030101060003" pitchFamily="34" charset="0"/>
              </a:rPr>
              <a:t>596 words or short phrases were compared with </a:t>
            </a:r>
            <a:r>
              <a:rPr lang="ru-RU" sz="2000" dirty="0">
                <a:latin typeface="Raleway" panose="020B0503030101060003" pitchFamily="34" charset="0"/>
              </a:rPr>
              <a:t>25,000 </a:t>
            </a:r>
            <a:r>
              <a:rPr lang="en-US" sz="2000" dirty="0">
                <a:latin typeface="Raleway" panose="020B0503030101060003" pitchFamily="34" charset="0"/>
              </a:rPr>
              <a:t>lexemes from the ”Frequency dictionary of the modern Russian language”</a:t>
            </a:r>
            <a:r>
              <a:rPr lang="ru-RU" sz="2000" dirty="0">
                <a:latin typeface="Raleway" panose="020B0503030101060003" pitchFamily="34" charset="0"/>
              </a:rPr>
              <a:t> </a:t>
            </a:r>
            <a:r>
              <a:rPr lang="en-US" sz="2000" dirty="0">
                <a:latin typeface="Raleway" panose="020B0503030101060003" pitchFamily="34" charset="0"/>
              </a:rPr>
              <a:t>[</a:t>
            </a:r>
            <a:r>
              <a:rPr lang="en-US" sz="2000" dirty="0" err="1">
                <a:latin typeface="Raleway" panose="020B0503030101060003" pitchFamily="34" charset="0"/>
              </a:rPr>
              <a:t>Lyashevskaya</a:t>
            </a:r>
            <a:r>
              <a:rPr lang="en-US" sz="2000" dirty="0">
                <a:latin typeface="Raleway" panose="020B0503030101060003" pitchFamily="34" charset="0"/>
              </a:rPr>
              <a:t> &amp; </a:t>
            </a:r>
            <a:r>
              <a:rPr lang="en-US" sz="2000" dirty="0" err="1">
                <a:latin typeface="Raleway" panose="020B0503030101060003" pitchFamily="34" charset="0"/>
              </a:rPr>
              <a:t>Sharov</a:t>
            </a:r>
            <a:r>
              <a:rPr lang="en-US" sz="2000" dirty="0">
                <a:latin typeface="Raleway" panose="020B0503030101060003" pitchFamily="34" charset="0"/>
              </a:rPr>
              <a:t> 2009].</a:t>
            </a:r>
          </a:p>
        </p:txBody>
      </p:sp>
      <p:sp>
        <p:nvSpPr>
          <p:cNvPr id="5" name="TextBox 4">
            <a:extLst>
              <a:ext uri="{FF2B5EF4-FFF2-40B4-BE49-F238E27FC236}">
                <a16:creationId xmlns:a16="http://schemas.microsoft.com/office/drawing/2014/main" id="{A0AE2B1B-229F-61F9-76B2-51354ADB5934}"/>
              </a:ext>
            </a:extLst>
          </p:cNvPr>
          <p:cNvSpPr txBox="1"/>
          <p:nvPr/>
        </p:nvSpPr>
        <p:spPr>
          <a:xfrm>
            <a:off x="312437" y="1917486"/>
            <a:ext cx="6379911" cy="4708981"/>
          </a:xfrm>
          <a:prstGeom prst="rect">
            <a:avLst/>
          </a:prstGeom>
          <a:noFill/>
        </p:spPr>
        <p:txBody>
          <a:bodyPr wrap="square" rtlCol="0">
            <a:spAutoFit/>
          </a:bodyPr>
          <a:lstStyle/>
          <a:p>
            <a:r>
              <a:rPr lang="en-US" sz="2000" b="1" dirty="0">
                <a:latin typeface="Raleway" panose="020B0503030101060003" pitchFamily="34" charset="0"/>
              </a:rPr>
              <a:t>4.1. Semantic groups</a:t>
            </a:r>
            <a:endParaRPr lang="ru-RU" sz="2000" dirty="0">
              <a:latin typeface="Raleway" panose="020B0503030101060003" pitchFamily="34" charset="0"/>
            </a:endParaRPr>
          </a:p>
          <a:p>
            <a:r>
              <a:rPr lang="ru-RU" sz="2000" dirty="0">
                <a:latin typeface="Raleway" panose="020B0503030101060003" pitchFamily="34" charset="0"/>
                <a:ea typeface="Times New Roman" panose="02020603050405020304" pitchFamily="18" charset="0"/>
              </a:rPr>
              <a:t>248 </a:t>
            </a:r>
            <a:r>
              <a:rPr lang="en-US" sz="2000" dirty="0">
                <a:latin typeface="Raleway" panose="020B0503030101060003" pitchFamily="34" charset="0"/>
                <a:ea typeface="Times New Roman" panose="02020603050405020304" pitchFamily="18" charset="0"/>
              </a:rPr>
              <a:t>of</a:t>
            </a:r>
            <a:r>
              <a:rPr lang="ru-RU" sz="2000" dirty="0">
                <a:latin typeface="Raleway" panose="020B0503030101060003" pitchFamily="34" charset="0"/>
                <a:ea typeface="Times New Roman" panose="02020603050405020304" pitchFamily="18" charset="0"/>
              </a:rPr>
              <a:t> 596</a:t>
            </a:r>
            <a:r>
              <a:rPr lang="en-US" sz="2000" dirty="0">
                <a:latin typeface="Raleway" panose="020B0503030101060003" pitchFamily="34" charset="0"/>
                <a:ea typeface="Times New Roman" panose="02020603050405020304" pitchFamily="18" charset="0"/>
              </a:rPr>
              <a:t> word</a:t>
            </a:r>
            <a:r>
              <a:rPr lang="ru-RU" sz="2000" dirty="0">
                <a:latin typeface="Raleway" panose="020B0503030101060003" pitchFamily="34" charset="0"/>
                <a:ea typeface="Times New Roman" panose="02020603050405020304" pitchFamily="18" charset="0"/>
              </a:rPr>
              <a:t> (41%) </a:t>
            </a:r>
            <a:r>
              <a:rPr lang="en-US" sz="2000" dirty="0">
                <a:latin typeface="Raleway" panose="020B0503030101060003" pitchFamily="34" charset="0"/>
                <a:ea typeface="Times New Roman" panose="02020603050405020304" pitchFamily="18" charset="0"/>
              </a:rPr>
              <a:t>belong to at least one of the groups:</a:t>
            </a:r>
          </a:p>
          <a:p>
            <a:pPr marL="342900" indent="-342900">
              <a:buFont typeface="Symbol" pitchFamily="2" charset="2"/>
              <a:buChar char=""/>
            </a:pPr>
            <a:r>
              <a:rPr lang="en-US" sz="2000" dirty="0" err="1">
                <a:latin typeface="Raleway" panose="020B0503030101060003" pitchFamily="34" charset="0"/>
                <a:ea typeface="Times New Roman" panose="02020603050405020304" pitchFamily="18" charset="0"/>
              </a:rPr>
              <a:t>ridiculuous</a:t>
            </a:r>
            <a:r>
              <a:rPr lang="en-US" sz="2000" dirty="0">
                <a:latin typeface="Raleway" panose="020B0503030101060003" pitchFamily="34" charset="0"/>
                <a:ea typeface="Times New Roman" panose="02020603050405020304" pitchFamily="18" charset="0"/>
              </a:rPr>
              <a:t> or dismissive </a:t>
            </a:r>
            <a:r>
              <a:rPr lang="ru-RU" sz="2000" dirty="0">
                <a:latin typeface="Raleway" panose="020B0503030101060003" pitchFamily="34" charset="0"/>
                <a:ea typeface="Times New Roman" panose="02020603050405020304" pitchFamily="18" charset="0"/>
              </a:rPr>
              <a:t>(</a:t>
            </a:r>
            <a:r>
              <a:rPr lang="ru-RU" sz="2000" i="1" dirty="0">
                <a:latin typeface="+mj-lt"/>
                <a:ea typeface="Times New Roman" panose="02020603050405020304" pitchFamily="18" charset="0"/>
              </a:rPr>
              <a:t>казус</a:t>
            </a:r>
            <a:r>
              <a:rPr lang="ru-RU" sz="2000" dirty="0">
                <a:latin typeface="Raleway" panose="020B0503030101060003" pitchFamily="34" charset="0"/>
                <a:ea typeface="Times New Roman" panose="02020603050405020304" pitchFamily="18" charset="0"/>
              </a:rPr>
              <a:t>)</a:t>
            </a:r>
            <a:endParaRPr lang="en-US" sz="2000" dirty="0">
              <a:latin typeface="Raleway" panose="020B0503030101060003" pitchFamily="34" charset="0"/>
              <a:ea typeface="Times New Roman" panose="02020603050405020304" pitchFamily="18" charset="0"/>
            </a:endParaRPr>
          </a:p>
          <a:p>
            <a:pPr marL="342900" indent="-342900">
              <a:buFont typeface="Symbol" pitchFamily="2" charset="2"/>
              <a:buChar char=""/>
            </a:pPr>
            <a:r>
              <a:rPr lang="en-US" sz="2000" dirty="0">
                <a:latin typeface="Raleway" panose="020B0503030101060003" pitchFamily="34" charset="0"/>
                <a:ea typeface="Times New Roman" panose="02020603050405020304" pitchFamily="18" charset="0"/>
              </a:rPr>
              <a:t>food and related </a:t>
            </a:r>
            <a:r>
              <a:rPr lang="ru-RU" sz="2000" dirty="0">
                <a:latin typeface="Raleway" panose="020B0503030101060003" pitchFamily="34" charset="0"/>
                <a:ea typeface="Times New Roman" panose="02020603050405020304" pitchFamily="18" charset="0"/>
              </a:rPr>
              <a:t>(</a:t>
            </a:r>
            <a:r>
              <a:rPr lang="ru-RU" sz="2000" i="1" dirty="0">
                <a:latin typeface="+mj-lt"/>
                <a:ea typeface="Times New Roman" panose="02020603050405020304" pitchFamily="18" charset="0"/>
              </a:rPr>
              <a:t>кастрюля</a:t>
            </a:r>
            <a:r>
              <a:rPr lang="ru-RU" sz="2000" dirty="0">
                <a:latin typeface="Raleway" panose="020B0503030101060003" pitchFamily="34" charset="0"/>
                <a:ea typeface="Times New Roman" panose="02020603050405020304" pitchFamily="18" charset="0"/>
              </a:rPr>
              <a:t>, </a:t>
            </a:r>
            <a:r>
              <a:rPr lang="ru-RU" sz="2000" i="1" dirty="0">
                <a:latin typeface="+mj-lt"/>
                <a:ea typeface="Times New Roman" panose="02020603050405020304" pitchFamily="18" charset="0"/>
              </a:rPr>
              <a:t>тефтели</a:t>
            </a:r>
            <a:r>
              <a:rPr lang="ru-RU" sz="2000" dirty="0">
                <a:latin typeface="Raleway" panose="020B0503030101060003" pitchFamily="34" charset="0"/>
                <a:ea typeface="Times New Roman" panose="02020603050405020304" pitchFamily="18" charset="0"/>
              </a:rPr>
              <a:t>)</a:t>
            </a:r>
          </a:p>
          <a:p>
            <a:pPr marL="342900" indent="-342900">
              <a:buFont typeface="Symbol" pitchFamily="2" charset="2"/>
              <a:buChar char=""/>
            </a:pPr>
            <a:r>
              <a:rPr lang="en-US" sz="2000" dirty="0">
                <a:latin typeface="Raleway" panose="020B0503030101060003" pitchFamily="34" charset="0"/>
                <a:ea typeface="Times New Roman" panose="02020603050405020304" pitchFamily="18" charset="0"/>
              </a:rPr>
              <a:t>animals and related </a:t>
            </a:r>
            <a:r>
              <a:rPr lang="ru-RU" sz="2000" dirty="0">
                <a:latin typeface="Raleway" panose="020B0503030101060003" pitchFamily="34" charset="0"/>
                <a:ea typeface="Times New Roman" panose="02020603050405020304" pitchFamily="18" charset="0"/>
              </a:rPr>
              <a:t>(</a:t>
            </a:r>
            <a:r>
              <a:rPr lang="ru-RU" sz="2000" i="1" dirty="0">
                <a:latin typeface="+mj-lt"/>
                <a:ea typeface="Times New Roman" panose="02020603050405020304" pitchFamily="18" charset="0"/>
              </a:rPr>
              <a:t>зяблик</a:t>
            </a:r>
            <a:r>
              <a:rPr lang="ru-RU" sz="2000" dirty="0">
                <a:latin typeface="Raleway" panose="020B0503030101060003" pitchFamily="34" charset="0"/>
                <a:ea typeface="Times New Roman" panose="02020603050405020304" pitchFamily="18" charset="0"/>
              </a:rPr>
              <a:t>, </a:t>
            </a:r>
            <a:r>
              <a:rPr lang="ru-RU" sz="2000" i="1" dirty="0">
                <a:latin typeface="+mj-lt"/>
                <a:ea typeface="Times New Roman" panose="02020603050405020304" pitchFamily="18" charset="0"/>
              </a:rPr>
              <a:t>пигидий</a:t>
            </a:r>
            <a:r>
              <a:rPr lang="ru-RU" sz="2000" dirty="0">
                <a:latin typeface="Raleway" panose="020B0503030101060003" pitchFamily="34" charset="0"/>
                <a:ea typeface="Times New Roman" panose="02020603050405020304" pitchFamily="18" charset="0"/>
              </a:rPr>
              <a:t>)</a:t>
            </a:r>
          </a:p>
          <a:p>
            <a:pPr marL="342900" indent="-342900">
              <a:buFont typeface="Symbol" pitchFamily="2" charset="2"/>
              <a:buChar char=""/>
            </a:pPr>
            <a:r>
              <a:rPr lang="en-US" sz="2000" dirty="0">
                <a:latin typeface="Raleway" panose="020B0503030101060003" pitchFamily="34" charset="0"/>
                <a:ea typeface="Times New Roman" panose="02020603050405020304" pitchFamily="18" charset="0"/>
              </a:rPr>
              <a:t>sex</a:t>
            </a:r>
            <a:r>
              <a:rPr lang="ru-RU" sz="2000" dirty="0">
                <a:latin typeface="Raleway" panose="020B0503030101060003" pitchFamily="34" charset="0"/>
                <a:ea typeface="Times New Roman" panose="02020603050405020304" pitchFamily="18" charset="0"/>
              </a:rPr>
              <a:t> (</a:t>
            </a:r>
            <a:r>
              <a:rPr lang="ru-RU" sz="2000" i="1" dirty="0" err="1">
                <a:latin typeface="+mj-lt"/>
                <a:ea typeface="Times New Roman" panose="02020603050405020304" pitchFamily="18" charset="0"/>
              </a:rPr>
              <a:t>семяизвергание</a:t>
            </a:r>
            <a:r>
              <a:rPr lang="ru-RU" sz="2000" dirty="0">
                <a:latin typeface="Raleway" panose="020B0503030101060003" pitchFamily="34" charset="0"/>
                <a:ea typeface="Times New Roman" panose="02020603050405020304" pitchFamily="18" charset="0"/>
              </a:rPr>
              <a:t>, </a:t>
            </a:r>
            <a:r>
              <a:rPr lang="ru-RU" sz="2000" i="1" dirty="0" err="1">
                <a:latin typeface="+mj-lt"/>
                <a:ea typeface="Times New Roman" panose="02020603050405020304" pitchFamily="18" charset="0"/>
              </a:rPr>
              <a:t>теребонькать</a:t>
            </a:r>
            <a:r>
              <a:rPr lang="ru-RU" sz="2000" dirty="0">
                <a:latin typeface="Raleway" panose="020B0503030101060003" pitchFamily="34" charset="0"/>
                <a:ea typeface="Times New Roman" panose="02020603050405020304" pitchFamily="18" charset="0"/>
              </a:rPr>
              <a:t>)</a:t>
            </a:r>
            <a:endParaRPr lang="en-US" sz="2000" dirty="0">
              <a:latin typeface="Raleway" panose="020B0503030101060003" pitchFamily="34" charset="0"/>
              <a:ea typeface="Times New Roman" panose="02020603050405020304" pitchFamily="18" charset="0"/>
            </a:endParaRPr>
          </a:p>
          <a:p>
            <a:pPr marL="342900" indent="-342900">
              <a:buFont typeface="Symbol" pitchFamily="2" charset="2"/>
              <a:buChar char=""/>
            </a:pPr>
            <a:r>
              <a:rPr lang="en-US" sz="2000" dirty="0">
                <a:latin typeface="Raleway" panose="020B0503030101060003" pitchFamily="34" charset="0"/>
                <a:ea typeface="Times New Roman" panose="02020603050405020304" pitchFamily="18" charset="0"/>
              </a:rPr>
              <a:t>words with rude-alluding substrings</a:t>
            </a:r>
            <a:r>
              <a:rPr lang="ru-RU" sz="2000" dirty="0">
                <a:latin typeface="Raleway" panose="020B0503030101060003" pitchFamily="34" charset="0"/>
                <a:ea typeface="Times New Roman" panose="02020603050405020304" pitchFamily="18" charset="0"/>
              </a:rPr>
              <a:t> (</a:t>
            </a:r>
            <a:r>
              <a:rPr lang="ru-RU" sz="2000" i="1" dirty="0" err="1">
                <a:latin typeface="+mj-lt"/>
                <a:ea typeface="Times New Roman" panose="02020603050405020304" pitchFamily="18" charset="0"/>
              </a:rPr>
              <a:t>перкосрак</a:t>
            </a:r>
            <a:r>
              <a:rPr lang="ru-RU" sz="2000" dirty="0">
                <a:latin typeface="Raleway" panose="020B0503030101060003" pitchFamily="34" charset="0"/>
                <a:ea typeface="Times New Roman" panose="02020603050405020304" pitchFamily="18" charset="0"/>
              </a:rPr>
              <a:t>, </a:t>
            </a:r>
            <a:r>
              <a:rPr lang="ru-RU" sz="2000" i="1" dirty="0">
                <a:latin typeface="+mj-lt"/>
                <a:ea typeface="Times New Roman" panose="02020603050405020304" pitchFamily="18" charset="0"/>
              </a:rPr>
              <a:t>пердимонокль</a:t>
            </a:r>
            <a:r>
              <a:rPr lang="ru-RU" sz="2000" dirty="0">
                <a:latin typeface="Raleway" panose="020B0503030101060003" pitchFamily="34" charset="0"/>
                <a:ea typeface="Times New Roman" panose="02020603050405020304" pitchFamily="18" charset="0"/>
              </a:rPr>
              <a:t>, </a:t>
            </a:r>
            <a:r>
              <a:rPr lang="ru-RU" sz="2000" i="1" dirty="0" err="1">
                <a:latin typeface="+mj-lt"/>
                <a:ea typeface="Times New Roman" panose="02020603050405020304" pitchFamily="18" charset="0"/>
              </a:rPr>
              <a:t>просрачивают</a:t>
            </a:r>
            <a:r>
              <a:rPr lang="ru-RU" sz="2000" dirty="0">
                <a:latin typeface="Raleway" panose="020B0503030101060003" pitchFamily="34" charset="0"/>
                <a:ea typeface="Times New Roman" panose="02020603050405020304" pitchFamily="18" charset="0"/>
              </a:rPr>
              <a:t>)</a:t>
            </a:r>
            <a:endParaRPr lang="en-US" sz="2000" dirty="0">
              <a:latin typeface="Raleway" panose="020B0503030101060003" pitchFamily="34" charset="0"/>
              <a:ea typeface="Times New Roman" panose="02020603050405020304" pitchFamily="18" charset="0"/>
            </a:endParaRPr>
          </a:p>
          <a:p>
            <a:pPr marL="342900" indent="-342900">
              <a:buFont typeface="Symbol" pitchFamily="2" charset="2"/>
              <a:buChar char=""/>
            </a:pPr>
            <a:r>
              <a:rPr lang="en-US" sz="2000" dirty="0">
                <a:latin typeface="Raleway" panose="020B0503030101060003" pitchFamily="34" charset="0"/>
                <a:ea typeface="Times New Roman" panose="02020603050405020304" pitchFamily="18" charset="0"/>
              </a:rPr>
              <a:t>body parts and</a:t>
            </a:r>
            <a:r>
              <a:rPr lang="ru-RU" sz="2000" dirty="0">
                <a:latin typeface="Raleway" panose="020B0503030101060003" pitchFamily="34" charset="0"/>
                <a:ea typeface="Times New Roman" panose="02020603050405020304" pitchFamily="18" charset="0"/>
              </a:rPr>
              <a:t> </a:t>
            </a:r>
            <a:r>
              <a:rPr lang="en-US" sz="2000" dirty="0">
                <a:latin typeface="Raleway" panose="020B0503030101060003" pitchFamily="34" charset="0"/>
                <a:ea typeface="Times New Roman" panose="02020603050405020304" pitchFamily="18" charset="0"/>
              </a:rPr>
              <a:t>nonsexual bodily functions</a:t>
            </a:r>
            <a:r>
              <a:rPr lang="ru-RU" sz="2000" dirty="0">
                <a:latin typeface="Raleway" panose="020B0503030101060003" pitchFamily="34" charset="0"/>
                <a:ea typeface="Times New Roman" panose="02020603050405020304" pitchFamily="18" charset="0"/>
              </a:rPr>
              <a:t> (</a:t>
            </a:r>
            <a:r>
              <a:rPr lang="ru-RU" sz="2000" i="1" dirty="0">
                <a:latin typeface="+mj-lt"/>
                <a:ea typeface="Times New Roman" panose="02020603050405020304" pitchFamily="18" charset="0"/>
              </a:rPr>
              <a:t>сопелька</a:t>
            </a:r>
            <a:r>
              <a:rPr lang="ru-RU" sz="2000" dirty="0">
                <a:latin typeface="Raleway" panose="020B0503030101060003" pitchFamily="34" charset="0"/>
                <a:ea typeface="Times New Roman" panose="02020603050405020304" pitchFamily="18" charset="0"/>
              </a:rPr>
              <a:t>)</a:t>
            </a:r>
          </a:p>
          <a:p>
            <a:pPr marL="342900" indent="-342900">
              <a:buFont typeface="Symbol" pitchFamily="2" charset="2"/>
              <a:buChar char=""/>
            </a:pPr>
            <a:r>
              <a:rPr lang="en-US" sz="2000" dirty="0">
                <a:latin typeface="Raleway" panose="020B0503030101060003" pitchFamily="34" charset="0"/>
                <a:ea typeface="Times New Roman" panose="02020603050405020304" pitchFamily="18" charset="0"/>
              </a:rPr>
              <a:t>cute</a:t>
            </a:r>
            <a:r>
              <a:rPr lang="ru-RU" sz="2000" dirty="0">
                <a:latin typeface="Raleway" panose="020B0503030101060003" pitchFamily="34" charset="0"/>
                <a:ea typeface="Times New Roman" panose="02020603050405020304" pitchFamily="18" charset="0"/>
              </a:rPr>
              <a:t> (</a:t>
            </a:r>
            <a:r>
              <a:rPr lang="ru-RU" sz="2000" i="1" dirty="0">
                <a:latin typeface="+mj-lt"/>
                <a:ea typeface="Times New Roman" panose="02020603050405020304" pitchFamily="18" charset="0"/>
              </a:rPr>
              <a:t>бирюлька</a:t>
            </a:r>
            <a:r>
              <a:rPr lang="ru-RU" sz="2000" dirty="0">
                <a:latin typeface="Raleway" panose="020B0503030101060003" pitchFamily="34" charset="0"/>
                <a:ea typeface="Times New Roman" panose="02020603050405020304" pitchFamily="18" charset="0"/>
              </a:rPr>
              <a:t>, </a:t>
            </a:r>
            <a:r>
              <a:rPr lang="ru-RU" sz="2000" i="1" dirty="0">
                <a:latin typeface="+mj-lt"/>
                <a:ea typeface="Times New Roman" panose="02020603050405020304" pitchFamily="18" charset="0"/>
              </a:rPr>
              <a:t>карапуз</a:t>
            </a:r>
            <a:r>
              <a:rPr lang="ru-RU" sz="2000" dirty="0">
                <a:latin typeface="Raleway" panose="020B0503030101060003" pitchFamily="34" charset="0"/>
                <a:ea typeface="Times New Roman" panose="02020603050405020304" pitchFamily="18" charset="0"/>
              </a:rPr>
              <a:t>)</a:t>
            </a:r>
          </a:p>
          <a:p>
            <a:pPr marL="342900" indent="-342900">
              <a:buFont typeface="Symbol" pitchFamily="2" charset="2"/>
              <a:buChar char=""/>
            </a:pPr>
            <a:r>
              <a:rPr lang="en-US" sz="2000" dirty="0">
                <a:latin typeface="Raleway" panose="020B0503030101060003" pitchFamily="34" charset="0"/>
                <a:ea typeface="Times New Roman" panose="02020603050405020304" pitchFamily="18" charset="0"/>
              </a:rPr>
              <a:t>entertainment</a:t>
            </a:r>
            <a:r>
              <a:rPr lang="ru-RU" sz="2000" dirty="0">
                <a:latin typeface="Raleway" panose="020B0503030101060003" pitchFamily="34" charset="0"/>
                <a:ea typeface="Times New Roman" panose="02020603050405020304" pitchFamily="18" charset="0"/>
              </a:rPr>
              <a:t> (</a:t>
            </a:r>
            <a:r>
              <a:rPr lang="ru-RU" sz="2000" i="1" dirty="0">
                <a:latin typeface="+mj-lt"/>
                <a:ea typeface="Times New Roman" panose="02020603050405020304" pitchFamily="18" charset="0"/>
              </a:rPr>
              <a:t>батут</a:t>
            </a:r>
            <a:r>
              <a:rPr lang="ru-RU" sz="2000" i="1" dirty="0">
                <a:latin typeface="Raleway" panose="020B0503030101060003" pitchFamily="34" charset="0"/>
                <a:ea typeface="Times New Roman" panose="02020603050405020304" pitchFamily="18" charset="0"/>
              </a:rPr>
              <a:t>, </a:t>
            </a:r>
            <a:r>
              <a:rPr lang="ru-RU" sz="2000" i="1" dirty="0" err="1">
                <a:latin typeface="+mj-lt"/>
                <a:ea typeface="Times New Roman" panose="02020603050405020304" pitchFamily="18" charset="0"/>
              </a:rPr>
              <a:t>симпл-димпл</a:t>
            </a:r>
            <a:r>
              <a:rPr lang="ru-RU" sz="2000" dirty="0">
                <a:latin typeface="Raleway" panose="020B0503030101060003" pitchFamily="34" charset="0"/>
                <a:ea typeface="Times New Roman" panose="02020603050405020304" pitchFamily="18" charset="0"/>
              </a:rPr>
              <a:t>)</a:t>
            </a:r>
          </a:p>
          <a:p>
            <a:pPr marL="342900" indent="-342900">
              <a:buFont typeface="Symbol" pitchFamily="2" charset="2"/>
              <a:buChar char=""/>
            </a:pPr>
            <a:r>
              <a:rPr lang="en-US" sz="2000" dirty="0">
                <a:latin typeface="Raleway" panose="020B0503030101060003" pitchFamily="34" charset="0"/>
                <a:ea typeface="Times New Roman" panose="02020603050405020304" pitchFamily="18" charset="0"/>
              </a:rPr>
              <a:t>distorted or obsolete </a:t>
            </a:r>
            <a:r>
              <a:rPr lang="ru-RU" sz="2000" dirty="0">
                <a:latin typeface="Raleway" panose="020B0503030101060003" pitchFamily="34" charset="0"/>
                <a:ea typeface="Times New Roman" panose="02020603050405020304" pitchFamily="18" charset="0"/>
              </a:rPr>
              <a:t>(</a:t>
            </a:r>
            <a:r>
              <a:rPr lang="ru-RU" sz="2000" i="1" dirty="0" err="1">
                <a:latin typeface="+mj-lt"/>
                <a:ea typeface="Times New Roman" panose="02020603050405020304" pitchFamily="18" charset="0"/>
              </a:rPr>
              <a:t>кепчук</a:t>
            </a:r>
            <a:r>
              <a:rPr lang="ru-RU" sz="2000" dirty="0">
                <a:latin typeface="Raleway" panose="020B0503030101060003" pitchFamily="34" charset="0"/>
                <a:ea typeface="Times New Roman" panose="02020603050405020304" pitchFamily="18" charset="0"/>
              </a:rPr>
              <a:t>, </a:t>
            </a:r>
            <a:r>
              <a:rPr lang="ru-RU" sz="2000" i="1" dirty="0">
                <a:latin typeface="+mj-lt"/>
                <a:ea typeface="Times New Roman" panose="02020603050405020304" pitchFamily="18" charset="0"/>
              </a:rPr>
              <a:t>убивец</a:t>
            </a:r>
            <a:r>
              <a:rPr lang="ru-RU" sz="2000" dirty="0">
                <a:latin typeface="Raleway" panose="020B0503030101060003" pitchFamily="34" charset="0"/>
                <a:ea typeface="Times New Roman" panose="02020603050405020304" pitchFamily="18" charset="0"/>
              </a:rPr>
              <a:t>)</a:t>
            </a:r>
            <a:endParaRPr lang="en-US" sz="2000" dirty="0">
              <a:latin typeface="Raleway" panose="020B0503030101060003" pitchFamily="34" charset="0"/>
              <a:ea typeface="Times New Roman" panose="02020603050405020304" pitchFamily="18" charset="0"/>
            </a:endParaRPr>
          </a:p>
          <a:p>
            <a:pPr marL="342900" indent="-342900">
              <a:buFont typeface="Symbol" pitchFamily="2" charset="2"/>
              <a:buChar char=""/>
            </a:pPr>
            <a:r>
              <a:rPr lang="en-US" sz="2000" dirty="0">
                <a:latin typeface="Raleway" panose="020B0503030101060003" pitchFamily="34" charset="0"/>
                <a:ea typeface="Times New Roman" panose="02020603050405020304" pitchFamily="18" charset="0"/>
              </a:rPr>
              <a:t>related to laughing </a:t>
            </a:r>
            <a:r>
              <a:rPr lang="ru-RU" sz="2000" dirty="0">
                <a:latin typeface="Raleway" panose="020B0503030101060003" pitchFamily="34" charset="0"/>
                <a:ea typeface="Times New Roman" panose="02020603050405020304" pitchFamily="18" charset="0"/>
              </a:rPr>
              <a:t>(</a:t>
            </a:r>
            <a:r>
              <a:rPr lang="ru-RU" sz="2000" i="1" dirty="0" err="1">
                <a:latin typeface="+mj-lt"/>
                <a:ea typeface="Times New Roman" panose="02020603050405020304" pitchFamily="18" charset="0"/>
              </a:rPr>
              <a:t>ржомба</a:t>
            </a:r>
            <a:r>
              <a:rPr lang="ru-RU" sz="2000" i="1" dirty="0">
                <a:latin typeface="Raleway" panose="020B0503030101060003" pitchFamily="34" charset="0"/>
                <a:ea typeface="Times New Roman" panose="02020603050405020304" pitchFamily="18" charset="0"/>
              </a:rPr>
              <a:t>, </a:t>
            </a:r>
            <a:r>
              <a:rPr lang="ru-RU" sz="2000" i="1" dirty="0" err="1">
                <a:latin typeface="+mj-lt"/>
                <a:ea typeface="Times New Roman" panose="02020603050405020304" pitchFamily="18" charset="0"/>
              </a:rPr>
              <a:t>смехотворение</a:t>
            </a:r>
            <a:r>
              <a:rPr lang="ru-RU" sz="2000" dirty="0">
                <a:latin typeface="Raleway" panose="020B0503030101060003" pitchFamily="34" charset="0"/>
                <a:ea typeface="Times New Roman" panose="02020603050405020304" pitchFamily="18" charset="0"/>
              </a:rPr>
              <a:t>)</a:t>
            </a:r>
          </a:p>
        </p:txBody>
      </p:sp>
      <p:sp>
        <p:nvSpPr>
          <p:cNvPr id="6" name="TextBox 5">
            <a:extLst>
              <a:ext uri="{FF2B5EF4-FFF2-40B4-BE49-F238E27FC236}">
                <a16:creationId xmlns:a16="http://schemas.microsoft.com/office/drawing/2014/main" id="{AA079501-1609-A698-A893-D7722235788F}"/>
              </a:ext>
            </a:extLst>
          </p:cNvPr>
          <p:cNvSpPr txBox="1"/>
          <p:nvPr/>
        </p:nvSpPr>
        <p:spPr>
          <a:xfrm>
            <a:off x="6692348" y="1917486"/>
            <a:ext cx="5187215" cy="3170099"/>
          </a:xfrm>
          <a:prstGeom prst="rect">
            <a:avLst/>
          </a:prstGeom>
          <a:noFill/>
        </p:spPr>
        <p:txBody>
          <a:bodyPr wrap="square" rtlCol="0">
            <a:spAutoFit/>
          </a:bodyPr>
          <a:lstStyle/>
          <a:p>
            <a:r>
              <a:rPr lang="en-US" sz="2000" b="1" dirty="0">
                <a:latin typeface="Raleway" panose="020B0503030101060003" pitchFamily="34" charset="0"/>
              </a:rPr>
              <a:t>4.2. Diminutive suffixes</a:t>
            </a:r>
            <a:endParaRPr lang="ru-RU" sz="2000" dirty="0">
              <a:latin typeface="Raleway" panose="020B0503030101060003" pitchFamily="34" charset="0"/>
            </a:endParaRPr>
          </a:p>
          <a:p>
            <a:r>
              <a:rPr lang="en-US" sz="2000" dirty="0">
                <a:latin typeface="Raleway" panose="020B0503030101060003" pitchFamily="34" charset="0"/>
                <a:ea typeface="Times New Roman" panose="02020603050405020304" pitchFamily="18" charset="0"/>
              </a:rPr>
              <a:t>136</a:t>
            </a:r>
            <a:r>
              <a:rPr lang="ru-RU" sz="2000" dirty="0">
                <a:latin typeface="Raleway" panose="020B0503030101060003" pitchFamily="34" charset="0"/>
                <a:ea typeface="Times New Roman" panose="02020603050405020304" pitchFamily="18" charset="0"/>
              </a:rPr>
              <a:t> </a:t>
            </a:r>
            <a:r>
              <a:rPr lang="en-US" sz="2000" dirty="0">
                <a:latin typeface="Raleway" panose="020B0503030101060003" pitchFamily="34" charset="0"/>
                <a:ea typeface="Times New Roman" panose="02020603050405020304" pitchFamily="18" charset="0"/>
              </a:rPr>
              <a:t>of</a:t>
            </a:r>
            <a:r>
              <a:rPr lang="ru-RU" sz="2000" dirty="0">
                <a:latin typeface="Raleway" panose="020B0503030101060003" pitchFamily="34" charset="0"/>
                <a:ea typeface="Times New Roman" panose="02020603050405020304" pitchFamily="18" charset="0"/>
              </a:rPr>
              <a:t> 596</a:t>
            </a:r>
            <a:r>
              <a:rPr lang="en-US" sz="2000" dirty="0">
                <a:latin typeface="Raleway" panose="020B0503030101060003" pitchFamily="34" charset="0"/>
                <a:ea typeface="Times New Roman" panose="02020603050405020304" pitchFamily="18" charset="0"/>
              </a:rPr>
              <a:t> word</a:t>
            </a:r>
            <a:r>
              <a:rPr lang="ru-RU" sz="2000" dirty="0">
                <a:latin typeface="Raleway" panose="020B0503030101060003" pitchFamily="34" charset="0"/>
                <a:ea typeface="Times New Roman" panose="02020603050405020304" pitchFamily="18" charset="0"/>
              </a:rPr>
              <a:t> (</a:t>
            </a:r>
            <a:r>
              <a:rPr lang="en-US" sz="2000" dirty="0">
                <a:latin typeface="Raleway" panose="020B0503030101060003" pitchFamily="34" charset="0"/>
                <a:ea typeface="Times New Roman" panose="02020603050405020304" pitchFamily="18" charset="0"/>
              </a:rPr>
              <a:t>22.8</a:t>
            </a:r>
            <a:r>
              <a:rPr lang="ru-RU" sz="2000" dirty="0">
                <a:latin typeface="Raleway" panose="020B0503030101060003" pitchFamily="34" charset="0"/>
                <a:ea typeface="Times New Roman" panose="02020603050405020304" pitchFamily="18" charset="0"/>
              </a:rPr>
              <a:t>%) </a:t>
            </a:r>
            <a:r>
              <a:rPr lang="en-US" sz="2000" dirty="0">
                <a:latin typeface="Raleway" panose="020B0503030101060003" pitchFamily="34" charset="0"/>
                <a:ea typeface="Times New Roman" panose="02020603050405020304" pitchFamily="18" charset="0"/>
              </a:rPr>
              <a:t>have diminutive suffix or </a:t>
            </a:r>
            <a:r>
              <a:rPr lang="en-US" sz="2000" dirty="0" err="1">
                <a:latin typeface="Raleway" panose="020B0503030101060003" pitchFamily="34" charset="0"/>
                <a:ea typeface="Times New Roman" panose="02020603050405020304" pitchFamily="18" charset="0"/>
              </a:rPr>
              <a:t>pseudosuffix</a:t>
            </a:r>
            <a:r>
              <a:rPr lang="en-US" sz="2000" dirty="0">
                <a:latin typeface="Raleway" panose="020B0503030101060003" pitchFamily="34" charset="0"/>
                <a:ea typeface="Times New Roman" panose="02020603050405020304" pitchFamily="18" charset="0"/>
              </a:rPr>
              <a:t> (</a:t>
            </a:r>
            <a:r>
              <a:rPr lang="ru-RU" sz="2000" dirty="0">
                <a:effectLst/>
                <a:latin typeface="+mj-lt"/>
                <a:ea typeface="Times New Roman" panose="02020603050405020304" pitchFamily="18" charset="0"/>
              </a:rPr>
              <a:t>-</a:t>
            </a:r>
            <a:r>
              <a:rPr lang="ru-RU" sz="2000" i="1" dirty="0" err="1">
                <a:effectLst/>
                <a:latin typeface="+mj-lt"/>
                <a:ea typeface="Times New Roman" panose="02020603050405020304" pitchFamily="18" charset="0"/>
              </a:rPr>
              <a:t>онок</a:t>
            </a:r>
            <a:r>
              <a:rPr lang="ru-RU" sz="2000" dirty="0">
                <a:effectLst/>
                <a:latin typeface="+mj-lt"/>
                <a:ea typeface="Times New Roman" panose="02020603050405020304" pitchFamily="18" charset="0"/>
              </a:rPr>
              <a:t>, -</a:t>
            </a:r>
            <a:r>
              <a:rPr lang="ru-RU" sz="2000" i="1" dirty="0" err="1">
                <a:effectLst/>
                <a:latin typeface="+mj-lt"/>
                <a:ea typeface="Times New Roman" panose="02020603050405020304" pitchFamily="18" charset="0"/>
              </a:rPr>
              <a:t>ушк</a:t>
            </a:r>
            <a:r>
              <a:rPr lang="ru-RU" sz="2000" dirty="0">
                <a:effectLst/>
                <a:latin typeface="+mj-lt"/>
                <a:ea typeface="Times New Roman" panose="02020603050405020304" pitchFamily="18" charset="0"/>
              </a:rPr>
              <a:t>-/-</a:t>
            </a:r>
            <a:r>
              <a:rPr lang="ru-RU" sz="2000" i="1" dirty="0" err="1">
                <a:effectLst/>
                <a:latin typeface="+mj-lt"/>
                <a:ea typeface="Times New Roman" panose="02020603050405020304" pitchFamily="18" charset="0"/>
              </a:rPr>
              <a:t>юшк</a:t>
            </a:r>
            <a:r>
              <a:rPr lang="ru-RU" sz="2000" dirty="0">
                <a:effectLst/>
                <a:latin typeface="+mj-lt"/>
                <a:ea typeface="Times New Roman" panose="02020603050405020304" pitchFamily="18" charset="0"/>
              </a:rPr>
              <a:t>-, -</a:t>
            </a:r>
            <a:r>
              <a:rPr lang="ru-RU" sz="2000" i="1" dirty="0" err="1">
                <a:effectLst/>
                <a:latin typeface="+mj-lt"/>
                <a:ea typeface="Times New Roman" panose="02020603050405020304" pitchFamily="18" charset="0"/>
              </a:rPr>
              <a:t>очк</a:t>
            </a:r>
            <a:r>
              <a:rPr lang="ru-RU" sz="2000" dirty="0">
                <a:effectLst/>
                <a:latin typeface="+mj-lt"/>
                <a:ea typeface="Times New Roman" panose="02020603050405020304" pitchFamily="18" charset="0"/>
              </a:rPr>
              <a:t>-, -</a:t>
            </a:r>
            <a:r>
              <a:rPr lang="ru-RU" sz="2000" i="1" dirty="0">
                <a:effectLst/>
                <a:latin typeface="+mj-lt"/>
                <a:ea typeface="Times New Roman" panose="02020603050405020304" pitchFamily="18" charset="0"/>
              </a:rPr>
              <a:t>чик</a:t>
            </a:r>
            <a:r>
              <a:rPr lang="ru-RU" sz="2000" dirty="0">
                <a:effectLst/>
                <a:latin typeface="+mj-lt"/>
                <a:ea typeface="Times New Roman" panose="02020603050405020304" pitchFamily="18" charset="0"/>
              </a:rPr>
              <a:t>-, -</a:t>
            </a:r>
            <a:r>
              <a:rPr lang="ru-RU" sz="2000" i="1" dirty="0" err="1">
                <a:effectLst/>
                <a:latin typeface="+mj-lt"/>
                <a:ea typeface="Times New Roman" panose="02020603050405020304" pitchFamily="18" charset="0"/>
              </a:rPr>
              <a:t>ик</a:t>
            </a:r>
            <a:r>
              <a:rPr lang="ru-RU" sz="2000" dirty="0">
                <a:effectLst/>
                <a:latin typeface="+mj-lt"/>
                <a:ea typeface="Times New Roman" panose="02020603050405020304" pitchFamily="18" charset="0"/>
              </a:rPr>
              <a:t>-, -</a:t>
            </a:r>
            <a:r>
              <a:rPr lang="ru-RU" sz="2000" i="1" dirty="0">
                <a:effectLst/>
                <a:latin typeface="+mj-lt"/>
                <a:ea typeface="Times New Roman" panose="02020603050405020304" pitchFamily="18" charset="0"/>
              </a:rPr>
              <a:t>к</a:t>
            </a:r>
            <a:r>
              <a:rPr lang="ru-RU" sz="2000" dirty="0">
                <a:effectLst/>
                <a:latin typeface="+mj-lt"/>
                <a:ea typeface="Times New Roman" panose="02020603050405020304" pitchFamily="18" charset="0"/>
              </a:rPr>
              <a:t>-, -</a:t>
            </a:r>
            <a:r>
              <a:rPr lang="ru-RU" sz="2000" i="1" dirty="0" err="1">
                <a:effectLst/>
                <a:latin typeface="+mj-lt"/>
                <a:ea typeface="Times New Roman" panose="02020603050405020304" pitchFamily="18" charset="0"/>
              </a:rPr>
              <a:t>ок</a:t>
            </a:r>
            <a:r>
              <a:rPr lang="ru-RU" sz="2000" dirty="0">
                <a:effectLst/>
                <a:latin typeface="+mj-lt"/>
                <a:ea typeface="Times New Roman" panose="02020603050405020304" pitchFamily="18" charset="0"/>
              </a:rPr>
              <a:t>-</a:t>
            </a:r>
            <a:r>
              <a:rPr lang="en-US" sz="2000" dirty="0">
                <a:latin typeface="Raleway" panose="020B0503030101060003" pitchFamily="34" charset="0"/>
                <a:ea typeface="Times New Roman" panose="02020603050405020304" pitchFamily="18" charset="0"/>
              </a:rPr>
              <a:t>).</a:t>
            </a:r>
            <a:r>
              <a:rPr lang="ru-RU" sz="2000" dirty="0">
                <a:latin typeface="Raleway" panose="020B0503030101060003" pitchFamily="34" charset="0"/>
                <a:ea typeface="Times New Roman" panose="02020603050405020304" pitchFamily="18" charset="0"/>
              </a:rPr>
              <a:t> </a:t>
            </a:r>
            <a:r>
              <a:rPr lang="en-US" sz="2000" dirty="0">
                <a:latin typeface="Raleway" panose="020B0503030101060003" pitchFamily="34" charset="0"/>
                <a:ea typeface="Times New Roman" panose="02020603050405020304" pitchFamily="18" charset="0"/>
              </a:rPr>
              <a:t>In the Frequency dictionary less than 10% of words contained a diminutive suffix.</a:t>
            </a:r>
          </a:p>
          <a:p>
            <a:endParaRPr lang="en-US" sz="2000" dirty="0">
              <a:latin typeface="Raleway" panose="020B0503030101060003" pitchFamily="34" charset="0"/>
              <a:ea typeface="Times New Roman" panose="02020603050405020304" pitchFamily="18" charset="0"/>
            </a:endParaRPr>
          </a:p>
          <a:p>
            <a:r>
              <a:rPr lang="en-US" sz="2000" dirty="0">
                <a:latin typeface="Raleway" panose="020B0503030101060003" pitchFamily="34" charset="0"/>
                <a:ea typeface="Times New Roman" panose="02020603050405020304" pitchFamily="18" charset="0"/>
              </a:rPr>
              <a:t>It was called a </a:t>
            </a:r>
            <a:r>
              <a:rPr lang="en-US" sz="2000" dirty="0" err="1">
                <a:latin typeface="Raleway" panose="020B0503030101060003" pitchFamily="34" charset="0"/>
                <a:ea typeface="Times New Roman" panose="02020603050405020304" pitchFamily="18" charset="0"/>
              </a:rPr>
              <a:t>pseudosuffix</a:t>
            </a:r>
            <a:r>
              <a:rPr lang="en-US" sz="2000" dirty="0">
                <a:latin typeface="Raleway" panose="020B0503030101060003" pitchFamily="34" charset="0"/>
                <a:ea typeface="Times New Roman" panose="02020603050405020304" pitchFamily="18" charset="0"/>
              </a:rPr>
              <a:t> if the word did not exist without this element (</a:t>
            </a:r>
            <a:r>
              <a:rPr lang="ru-RU" sz="2000" i="1" dirty="0">
                <a:latin typeface="+mj-lt"/>
                <a:ea typeface="Times New Roman" panose="02020603050405020304" pitchFamily="18" charset="0"/>
              </a:rPr>
              <a:t>барабулька</a:t>
            </a:r>
            <a:r>
              <a:rPr lang="en-US" sz="2000" dirty="0">
                <a:latin typeface="Raleway" panose="020B0503030101060003" pitchFamily="34" charset="0"/>
                <a:ea typeface="Times New Roman" panose="02020603050405020304" pitchFamily="18" charset="0"/>
              </a:rPr>
              <a:t>)</a:t>
            </a:r>
            <a:r>
              <a:rPr lang="ru-RU" sz="2000" dirty="0">
                <a:latin typeface="Raleway" panose="020B0503030101060003" pitchFamily="34" charset="0"/>
                <a:ea typeface="Times New Roman" panose="02020603050405020304" pitchFamily="18" charset="0"/>
              </a:rPr>
              <a:t>.</a:t>
            </a:r>
            <a:r>
              <a:rPr lang="en-US" sz="2000" dirty="0">
                <a:latin typeface="Raleway" panose="020B0503030101060003" pitchFamily="34" charset="0"/>
                <a:ea typeface="Times New Roman" panose="02020603050405020304" pitchFamily="18" charset="0"/>
              </a:rPr>
              <a:t> </a:t>
            </a:r>
          </a:p>
        </p:txBody>
      </p:sp>
    </p:spTree>
    <p:extLst>
      <p:ext uri="{BB962C8B-B14F-4D97-AF65-F5344CB8AC3E}">
        <p14:creationId xmlns:p14="http://schemas.microsoft.com/office/powerpoint/2010/main" val="8796453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1360</Words>
  <Application>Microsoft Macintosh PowerPoint</Application>
  <PresentationFormat>Широкоэкранный</PresentationFormat>
  <Paragraphs>305</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Raleway</vt:lpstr>
      <vt:lpstr>Symbol</vt:lpstr>
      <vt:lpstr>Тема Office</vt:lpstr>
      <vt:lpstr>What makes Russian words funny: the phenomenon of one-word humor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What makes Russian words funny</dc:title>
  <dc:creator>Арсений</dc:creator>
  <cp:lastModifiedBy>Арсений</cp:lastModifiedBy>
  <cp:revision>31</cp:revision>
  <dcterms:created xsi:type="dcterms:W3CDTF">2023-03-23T14:46:25Z</dcterms:created>
  <dcterms:modified xsi:type="dcterms:W3CDTF">2023-03-24T12:58:10Z</dcterms:modified>
</cp:coreProperties>
</file>