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1" r:id="rId1"/>
  </p:sldMasterIdLst>
  <p:notesMasterIdLst>
    <p:notesMasterId r:id="rId19"/>
  </p:notesMasterIdLst>
  <p:sldIdLst>
    <p:sldId id="256" r:id="rId2"/>
    <p:sldId id="262" r:id="rId3"/>
    <p:sldId id="282" r:id="rId4"/>
    <p:sldId id="258" r:id="rId5"/>
    <p:sldId id="259" r:id="rId6"/>
    <p:sldId id="260" r:id="rId7"/>
    <p:sldId id="275" r:id="rId8"/>
    <p:sldId id="265" r:id="rId9"/>
    <p:sldId id="269" r:id="rId10"/>
    <p:sldId id="271" r:id="rId11"/>
    <p:sldId id="273" r:id="rId12"/>
    <p:sldId id="268" r:id="rId13"/>
    <p:sldId id="278" r:id="rId14"/>
    <p:sldId id="279" r:id="rId15"/>
    <p:sldId id="280" r:id="rId16"/>
    <p:sldId id="281"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14"/>
    <p:restoredTop sz="94558"/>
  </p:normalViewPr>
  <p:slideViewPr>
    <p:cSldViewPr snapToGrid="0" snapToObjects="1">
      <p:cViewPr varScale="1">
        <p:scale>
          <a:sx n="103" d="100"/>
          <a:sy n="103" d="100"/>
        </p:scale>
        <p:origin x="3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85513-832A-9F4F-8AEE-71F654DB8678}" type="datetimeFigureOut">
              <a:rPr lang="en-US" smtClean="0"/>
              <a:t>3/23/23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680BC-71A9-284A-87AF-68626AD23600}" type="slidenum">
              <a:rPr lang="en-US" smtClean="0"/>
              <a:t>‹#›</a:t>
            </a:fld>
            <a:endParaRPr lang="en-US"/>
          </a:p>
        </p:txBody>
      </p:sp>
    </p:spTree>
    <p:extLst>
      <p:ext uri="{BB962C8B-B14F-4D97-AF65-F5344CB8AC3E}">
        <p14:creationId xmlns:p14="http://schemas.microsoft.com/office/powerpoint/2010/main" val="103000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680BC-71A9-284A-87AF-68626AD23600}" type="slidenum">
              <a:rPr lang="en-US" smtClean="0"/>
              <a:t>7</a:t>
            </a:fld>
            <a:endParaRPr lang="en-US"/>
          </a:p>
        </p:txBody>
      </p:sp>
    </p:spTree>
    <p:extLst>
      <p:ext uri="{BB962C8B-B14F-4D97-AF65-F5344CB8AC3E}">
        <p14:creationId xmlns:p14="http://schemas.microsoft.com/office/powerpoint/2010/main" val="86668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A20638F-2DCD-1541-9530-0FCA05DAAEA5}" type="datetime1">
              <a:rPr lang="en-IN" smtClean="0"/>
              <a:t>23/03/23</a:t>
            </a:fld>
            <a:endParaRPr lang="en-US"/>
          </a:p>
        </p:txBody>
      </p:sp>
      <p:sp>
        <p:nvSpPr>
          <p:cNvPr id="5" name="Footer Placeholder 4"/>
          <p:cNvSpPr>
            <a:spLocks noGrp="1"/>
          </p:cNvSpPr>
          <p:nvPr>
            <p:ph type="ftr" sz="quarter" idx="11"/>
          </p:nvPr>
        </p:nvSpPr>
        <p:spPr/>
        <p:txBody>
          <a:bodyPr/>
          <a:lstStyle/>
          <a:p>
            <a:r>
              <a:rPr lang="en-US"/>
              <a:t>Discourse Analysis of COVID-19 Humorous Tweets</a:t>
            </a:r>
          </a:p>
        </p:txBody>
      </p:sp>
      <p:sp>
        <p:nvSpPr>
          <p:cNvPr id="6" name="Slide Number Placeholder 5"/>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874019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B3C3FBE-7638-5549-A19F-565ADF20C80B}" type="datetime1">
              <a:rPr lang="en-IN" smtClean="0"/>
              <a:t>23/03/23</a:t>
            </a:fld>
            <a:endParaRPr lang="en-US"/>
          </a:p>
        </p:txBody>
      </p:sp>
      <p:sp>
        <p:nvSpPr>
          <p:cNvPr id="8" name="Footer Placeholder 7"/>
          <p:cNvSpPr>
            <a:spLocks noGrp="1"/>
          </p:cNvSpPr>
          <p:nvPr>
            <p:ph type="ftr" sz="quarter" idx="11"/>
          </p:nvPr>
        </p:nvSpPr>
        <p:spPr/>
        <p:txBody>
          <a:bodyPr/>
          <a:lstStyle/>
          <a:p>
            <a:r>
              <a:rPr lang="en-US"/>
              <a:t>Discourse Analysis of COVID-19 Humorous Tweets</a:t>
            </a:r>
          </a:p>
        </p:txBody>
      </p:sp>
      <p:sp>
        <p:nvSpPr>
          <p:cNvPr id="9" name="Slide Number Placeholder 8"/>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371700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CDFCFE-EE27-0949-BDA7-838CD3A9371D}" type="datetime1">
              <a:rPr lang="en-IN" smtClean="0"/>
              <a:t>23/03/23</a:t>
            </a:fld>
            <a:endParaRPr lang="en-US"/>
          </a:p>
        </p:txBody>
      </p:sp>
      <p:sp>
        <p:nvSpPr>
          <p:cNvPr id="8" name="Footer Placeholder 7"/>
          <p:cNvSpPr>
            <a:spLocks noGrp="1"/>
          </p:cNvSpPr>
          <p:nvPr>
            <p:ph type="ftr" sz="quarter" idx="11"/>
          </p:nvPr>
        </p:nvSpPr>
        <p:spPr/>
        <p:txBody>
          <a:bodyPr/>
          <a:lstStyle/>
          <a:p>
            <a:r>
              <a:rPr lang="en-US"/>
              <a:t>Discourse Analysis of COVID-19 Humorous Tweets</a:t>
            </a:r>
          </a:p>
        </p:txBody>
      </p:sp>
      <p:sp>
        <p:nvSpPr>
          <p:cNvPr id="9" name="Slide Number Placeholder 8"/>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310630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E82267-0626-4F49-920C-6AD7E3488A99}" type="datetime1">
              <a:rPr lang="en-IN" smtClean="0"/>
              <a:t>23/03/23</a:t>
            </a:fld>
            <a:endParaRPr lang="en-US"/>
          </a:p>
        </p:txBody>
      </p:sp>
      <p:sp>
        <p:nvSpPr>
          <p:cNvPr id="5" name="Footer Placeholder 4"/>
          <p:cNvSpPr>
            <a:spLocks noGrp="1"/>
          </p:cNvSpPr>
          <p:nvPr>
            <p:ph type="ftr" sz="quarter" idx="11"/>
          </p:nvPr>
        </p:nvSpPr>
        <p:spPr/>
        <p:txBody>
          <a:bodyPr/>
          <a:lstStyle/>
          <a:p>
            <a:r>
              <a:rPr lang="en-US"/>
              <a:t>Discourse Analysis of COVID-19 Humorous Tweets</a:t>
            </a:r>
          </a:p>
        </p:txBody>
      </p:sp>
      <p:sp>
        <p:nvSpPr>
          <p:cNvPr id="6" name="Slide Number Placeholder 5"/>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118445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298AA50-BEC1-9F4E-8644-41D50AB5D195}" type="datetime1">
              <a:rPr lang="en-IN" smtClean="0"/>
              <a:t>23/03/23</a:t>
            </a:fld>
            <a:endParaRPr lang="en-US"/>
          </a:p>
        </p:txBody>
      </p:sp>
      <p:sp>
        <p:nvSpPr>
          <p:cNvPr id="5" name="Footer Placeholder 4"/>
          <p:cNvSpPr>
            <a:spLocks noGrp="1"/>
          </p:cNvSpPr>
          <p:nvPr>
            <p:ph type="ftr" sz="quarter" idx="11"/>
          </p:nvPr>
        </p:nvSpPr>
        <p:spPr/>
        <p:txBody>
          <a:bodyPr/>
          <a:lstStyle/>
          <a:p>
            <a:r>
              <a:rPr lang="en-US"/>
              <a:t>Discourse Analysis of COVID-19 Humorous Tweets</a:t>
            </a:r>
          </a:p>
        </p:txBody>
      </p:sp>
      <p:sp>
        <p:nvSpPr>
          <p:cNvPr id="6" name="Slide Number Placeholder 5"/>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22064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D037ECCF-755C-7948-BD78-93AE0F8ED6C5}" type="datetime1">
              <a:rPr lang="en-IN" smtClean="0"/>
              <a:t>23/03/23</a:t>
            </a:fld>
            <a:endParaRPr lang="en-US"/>
          </a:p>
        </p:txBody>
      </p:sp>
      <p:sp>
        <p:nvSpPr>
          <p:cNvPr id="9" name="Footer Placeholder 8"/>
          <p:cNvSpPr>
            <a:spLocks noGrp="1"/>
          </p:cNvSpPr>
          <p:nvPr>
            <p:ph type="ftr" sz="quarter" idx="11"/>
          </p:nvPr>
        </p:nvSpPr>
        <p:spPr/>
        <p:txBody>
          <a:bodyPr/>
          <a:lstStyle/>
          <a:p>
            <a:r>
              <a:rPr lang="en-US"/>
              <a:t>Discourse Analysis of COVID-19 Humorous Tweets</a:t>
            </a:r>
          </a:p>
        </p:txBody>
      </p:sp>
      <p:sp>
        <p:nvSpPr>
          <p:cNvPr id="10" name="Slide Number Placeholder 9"/>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247345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A0CE6167-DE86-A243-81AD-768FD02C6980}" type="datetime1">
              <a:rPr lang="en-IN" smtClean="0"/>
              <a:t>23/03/23</a:t>
            </a:fld>
            <a:endParaRPr lang="en-US"/>
          </a:p>
        </p:txBody>
      </p:sp>
      <p:sp>
        <p:nvSpPr>
          <p:cNvPr id="11" name="Footer Placeholder 10"/>
          <p:cNvSpPr>
            <a:spLocks noGrp="1"/>
          </p:cNvSpPr>
          <p:nvPr>
            <p:ph type="ftr" sz="quarter" idx="11"/>
          </p:nvPr>
        </p:nvSpPr>
        <p:spPr/>
        <p:txBody>
          <a:bodyPr/>
          <a:lstStyle/>
          <a:p>
            <a:r>
              <a:rPr lang="en-US"/>
              <a:t>Discourse Analysis of COVID-19 Humorous Tweets</a:t>
            </a:r>
          </a:p>
        </p:txBody>
      </p:sp>
      <p:sp>
        <p:nvSpPr>
          <p:cNvPr id="12" name="Slide Number Placeholder 11"/>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267355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0AB5B894-D20E-5E4E-BF21-5B9E2015E9DA}" type="datetime1">
              <a:rPr lang="en-IN" smtClean="0"/>
              <a:t>23/03/23</a:t>
            </a:fld>
            <a:endParaRPr lang="en-US"/>
          </a:p>
        </p:txBody>
      </p:sp>
      <p:sp>
        <p:nvSpPr>
          <p:cNvPr id="7" name="Footer Placeholder 6"/>
          <p:cNvSpPr>
            <a:spLocks noGrp="1"/>
          </p:cNvSpPr>
          <p:nvPr>
            <p:ph type="ftr" sz="quarter" idx="11"/>
          </p:nvPr>
        </p:nvSpPr>
        <p:spPr/>
        <p:txBody>
          <a:bodyPr/>
          <a:lstStyle/>
          <a:p>
            <a:r>
              <a:rPr lang="en-US"/>
              <a:t>Discourse Analysis of COVID-19 Humorous Tweets</a:t>
            </a:r>
          </a:p>
        </p:txBody>
      </p:sp>
      <p:sp>
        <p:nvSpPr>
          <p:cNvPr id="8" name="Slide Number Placeholder 7"/>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12724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169142A-2F82-294D-858B-DC3FBDAD8051}" type="datetime1">
              <a:rPr lang="en-IN" smtClean="0"/>
              <a:t>23/03/23</a:t>
            </a:fld>
            <a:endParaRPr lang="en-US"/>
          </a:p>
        </p:txBody>
      </p:sp>
      <p:sp>
        <p:nvSpPr>
          <p:cNvPr id="6" name="Footer Placeholder 5"/>
          <p:cNvSpPr>
            <a:spLocks noGrp="1"/>
          </p:cNvSpPr>
          <p:nvPr>
            <p:ph type="ftr" sz="quarter" idx="11"/>
          </p:nvPr>
        </p:nvSpPr>
        <p:spPr/>
        <p:txBody>
          <a:bodyPr/>
          <a:lstStyle/>
          <a:p>
            <a:r>
              <a:rPr lang="en-US"/>
              <a:t>Discourse Analysis of COVID-19 Humorous Tweets</a:t>
            </a:r>
          </a:p>
        </p:txBody>
      </p:sp>
      <p:sp>
        <p:nvSpPr>
          <p:cNvPr id="7" name="Slide Number Placeholder 6"/>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3179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7D133AEB-94D8-2A49-9806-3D3EDD01D69B}" type="datetime1">
              <a:rPr lang="en-IN" smtClean="0"/>
              <a:t>23/03/23</a:t>
            </a:fld>
            <a:endParaRPr lang="en-US"/>
          </a:p>
        </p:txBody>
      </p:sp>
      <p:sp>
        <p:nvSpPr>
          <p:cNvPr id="9" name="Footer Placeholder 8"/>
          <p:cNvSpPr>
            <a:spLocks noGrp="1"/>
          </p:cNvSpPr>
          <p:nvPr>
            <p:ph type="ftr" sz="quarter" idx="11"/>
          </p:nvPr>
        </p:nvSpPr>
        <p:spPr/>
        <p:txBody>
          <a:bodyPr/>
          <a:lstStyle/>
          <a:p>
            <a:r>
              <a:rPr lang="en-US"/>
              <a:t>Discourse Analysis of COVID-19 Humorous Tweets</a:t>
            </a:r>
          </a:p>
        </p:txBody>
      </p:sp>
      <p:sp>
        <p:nvSpPr>
          <p:cNvPr id="10" name="Slide Number Placeholder 9"/>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49458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CEC42AAE-21C1-D74A-8367-DFE8F4DB591F}" type="datetime1">
              <a:rPr lang="en-IN" smtClean="0"/>
              <a:t>23/03/23</a:t>
            </a:fld>
            <a:endParaRPr lang="en-US"/>
          </a:p>
        </p:txBody>
      </p:sp>
      <p:sp>
        <p:nvSpPr>
          <p:cNvPr id="9" name="Footer Placeholder 8"/>
          <p:cNvSpPr>
            <a:spLocks noGrp="1"/>
          </p:cNvSpPr>
          <p:nvPr>
            <p:ph type="ftr" sz="quarter" idx="11"/>
          </p:nvPr>
        </p:nvSpPr>
        <p:spPr>
          <a:xfrm>
            <a:off x="3499101" y="6356350"/>
            <a:ext cx="5911517" cy="365125"/>
          </a:xfrm>
        </p:spPr>
        <p:txBody>
          <a:bodyPr/>
          <a:lstStyle/>
          <a:p>
            <a:r>
              <a:rPr lang="en-US"/>
              <a:t>Discourse Analysis of COVID-19 Humorous Tweets</a:t>
            </a:r>
          </a:p>
        </p:txBody>
      </p:sp>
      <p:sp>
        <p:nvSpPr>
          <p:cNvPr id="10" name="Slide Number Placeholder 9"/>
          <p:cNvSpPr>
            <a:spLocks noGrp="1"/>
          </p:cNvSpPr>
          <p:nvPr>
            <p:ph type="sldNum" sz="quarter" idx="12"/>
          </p:nvPr>
        </p:nvSpPr>
        <p:spPr/>
        <p:txBody>
          <a:bodyPr/>
          <a:lstStyle/>
          <a:p>
            <a:fld id="{1AC0DD1A-634D-BC4F-959A-D02108EAC887}" type="slidenum">
              <a:rPr lang="en-US" smtClean="0"/>
              <a:t>‹#›</a:t>
            </a:fld>
            <a:endParaRPr lang="en-US"/>
          </a:p>
        </p:txBody>
      </p:sp>
    </p:spTree>
    <p:extLst>
      <p:ext uri="{BB962C8B-B14F-4D97-AF65-F5344CB8AC3E}">
        <p14:creationId xmlns:p14="http://schemas.microsoft.com/office/powerpoint/2010/main" val="252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3289B24-80A1-C548-A8F3-CD17F2BE64D4}" type="datetime1">
              <a:rPr lang="en-IN" smtClean="0"/>
              <a:t>23/03/23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Discourse Analysis of COVID-19 Humorous Tweets</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1AC0DD1A-634D-BC4F-959A-D02108EAC887}" type="slidenum">
              <a:rPr lang="en-US" smtClean="0"/>
              <a:t>‹#›</a:t>
            </a:fld>
            <a:endParaRPr lang="en-US"/>
          </a:p>
        </p:txBody>
      </p:sp>
    </p:spTree>
    <p:extLst>
      <p:ext uri="{BB962C8B-B14F-4D97-AF65-F5344CB8AC3E}">
        <p14:creationId xmlns:p14="http://schemas.microsoft.com/office/powerpoint/2010/main" val="123395404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Chitragupta" TargetMode="External"/><Relationship Id="rId7" Type="http://schemas.openxmlformats.org/officeDocument/2006/relationships/image" Target="../media/image2.png"/><Relationship Id="rId2" Type="http://schemas.openxmlformats.org/officeDocument/2006/relationships/hyperlink" Target="https://home.csulb.edu/~djorgens/abel.pdf" TargetMode="External"/><Relationship Id="rId1" Type="http://schemas.openxmlformats.org/officeDocument/2006/relationships/slideLayout" Target="../slideLayouts/slideLayout2.xml"/><Relationship Id="rId6" Type="http://schemas.openxmlformats.org/officeDocument/2006/relationships/hyperlink" Target="http://dx.doi.org/10.3389/fpsyg.2021.569987" TargetMode="External"/><Relationship Id="rId5" Type="http://schemas.openxmlformats.org/officeDocument/2006/relationships/hyperlink" Target="https://doi.org/10.1016/j.invent.2022.100526" TargetMode="External"/><Relationship Id="rId4" Type="http://schemas.openxmlformats.org/officeDocument/2006/relationships/hyperlink" Target="https://en.wikipedia.org/wiki/COVID-1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Inshallah" TargetMode="External"/><Relationship Id="rId2" Type="http://schemas.openxmlformats.org/officeDocument/2006/relationships/hyperlink" Target="https://doi.org/10.1016/j.heliyon.2020.e05696"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dx.doi.org/10.7592/EJHR2021.9.4.558" TargetMode="External"/><Relationship Id="rId4" Type="http://schemas.openxmlformats.org/officeDocument/2006/relationships/hyperlink" Target="http://dx.doi.org/10.1016/j.procs.2020.04.25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7592/EJHR2022.10.3.659" TargetMode="External"/><Relationship Id="rId2" Type="http://schemas.openxmlformats.org/officeDocument/2006/relationships/hyperlink" Target="https://doi.org/10.1515/humr.2001.011"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news18.com/news/buzz/locusts-cannot-afford-mumbai-twitter-turns-to-jokes-as-swarms-of-fake-videos-go-viral-2642595.html" TargetMode="External"/><Relationship Id="rId4" Type="http://schemas.openxmlformats.org/officeDocument/2006/relationships/hyperlink" Target="https://doi.org/10.1080/10131752.2021.198764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1BB4-C896-A349-9E4E-1A1E019404BE}"/>
              </a:ext>
            </a:extLst>
          </p:cNvPr>
          <p:cNvSpPr>
            <a:spLocks noGrp="1"/>
          </p:cNvSpPr>
          <p:nvPr>
            <p:ph type="ctrTitle"/>
          </p:nvPr>
        </p:nvSpPr>
        <p:spPr>
          <a:xfrm>
            <a:off x="504356" y="1690446"/>
            <a:ext cx="7315200" cy="1285726"/>
          </a:xfrm>
        </p:spPr>
        <p:txBody>
          <a:bodyPr>
            <a:normAutofit/>
          </a:bodyPr>
          <a:lstStyle/>
          <a:p>
            <a:pPr algn="ctr"/>
            <a:r>
              <a:rPr lang="en-US" sz="2400" b="1" dirty="0">
                <a:effectLst/>
                <a:latin typeface="Athelas" panose="02000503000000020003" pitchFamily="2" charset="77"/>
                <a:ea typeface="Times New Roman" panose="02020603050405020304" pitchFamily="18" charset="0"/>
              </a:rPr>
              <a:t>Discourse Analysis of COVID-19 Humorous Tweets</a:t>
            </a:r>
            <a:br>
              <a:rPr lang="en-IN" sz="2400" dirty="0">
                <a:effectLst/>
                <a:latin typeface="Athelas" panose="02000503000000020003" pitchFamily="2" charset="77"/>
                <a:ea typeface="Times New Roman" panose="02020603050405020304" pitchFamily="18" charset="0"/>
              </a:rPr>
            </a:br>
            <a:endParaRPr lang="en-US" sz="2400" dirty="0">
              <a:latin typeface="Athelas" panose="02000503000000020003" pitchFamily="2" charset="77"/>
            </a:endParaRPr>
          </a:p>
        </p:txBody>
      </p:sp>
      <p:sp>
        <p:nvSpPr>
          <p:cNvPr id="3" name="Subtitle 2">
            <a:extLst>
              <a:ext uri="{FF2B5EF4-FFF2-40B4-BE49-F238E27FC236}">
                <a16:creationId xmlns:a16="http://schemas.microsoft.com/office/drawing/2014/main" id="{2BDAC6F9-F89C-AA4F-BA4B-05C5BF71F393}"/>
              </a:ext>
            </a:extLst>
          </p:cNvPr>
          <p:cNvSpPr>
            <a:spLocks noGrp="1"/>
          </p:cNvSpPr>
          <p:nvPr>
            <p:ph type="subTitle" idx="1"/>
          </p:nvPr>
        </p:nvSpPr>
        <p:spPr>
          <a:xfrm>
            <a:off x="504356" y="3244717"/>
            <a:ext cx="7315200" cy="1651718"/>
          </a:xfrm>
        </p:spPr>
        <p:txBody>
          <a:bodyPr>
            <a:normAutofit fontScale="92500" lnSpcReduction="10000"/>
          </a:bodyPr>
          <a:lstStyle/>
          <a:p>
            <a:pPr algn="ctr">
              <a:spcBef>
                <a:spcPts val="600"/>
              </a:spcBef>
            </a:pPr>
            <a:r>
              <a:rPr lang="en-US" sz="1900" dirty="0">
                <a:solidFill>
                  <a:schemeClr val="bg1"/>
                </a:solidFill>
                <a:latin typeface="Athelas" panose="02000503000000020003" pitchFamily="2" charset="77"/>
                <a:cs typeface="Corsiva Hebrew" pitchFamily="2" charset="-79"/>
              </a:rPr>
              <a:t>Bageshree Ramdas Bageshwar</a:t>
            </a:r>
          </a:p>
          <a:p>
            <a:pPr algn="ctr">
              <a:spcBef>
                <a:spcPts val="600"/>
              </a:spcBef>
            </a:pPr>
            <a:r>
              <a:rPr lang="en-US" sz="1900" dirty="0">
                <a:solidFill>
                  <a:schemeClr val="bg1"/>
                </a:solidFill>
                <a:latin typeface="Athelas" panose="02000503000000020003" pitchFamily="2" charset="77"/>
                <a:cs typeface="Corsiva Hebrew" pitchFamily="2" charset="-79"/>
              </a:rPr>
              <a:t>&amp;</a:t>
            </a:r>
          </a:p>
          <a:p>
            <a:pPr algn="ctr">
              <a:spcBef>
                <a:spcPts val="600"/>
              </a:spcBef>
            </a:pPr>
            <a:r>
              <a:rPr lang="en-US" sz="1900" dirty="0">
                <a:solidFill>
                  <a:schemeClr val="bg1"/>
                </a:solidFill>
                <a:latin typeface="Athelas" panose="02000503000000020003" pitchFamily="2" charset="77"/>
                <a:cs typeface="Corsiva Hebrew" pitchFamily="2" charset="-79"/>
              </a:rPr>
              <a:t>Shahila Zafar</a:t>
            </a:r>
          </a:p>
          <a:p>
            <a:pPr algn="ctr"/>
            <a:endParaRPr lang="en-US" sz="1700" dirty="0">
              <a:solidFill>
                <a:schemeClr val="bg1"/>
              </a:solidFill>
              <a:latin typeface="Athelas" panose="02000503000000020003" pitchFamily="2" charset="77"/>
              <a:cs typeface="Corsiva Hebrew" pitchFamily="2" charset="-79"/>
            </a:endParaRPr>
          </a:p>
          <a:p>
            <a:pPr algn="ctr"/>
            <a:r>
              <a:rPr lang="en-US" sz="1900" dirty="0">
                <a:solidFill>
                  <a:schemeClr val="bg1"/>
                </a:solidFill>
                <a:latin typeface="Athelas" panose="02000503000000020003" pitchFamily="2" charset="77"/>
                <a:cs typeface="Corsiva Hebrew" pitchFamily="2" charset="-79"/>
              </a:rPr>
              <a:t>Central University of Punjab, India</a:t>
            </a:r>
          </a:p>
          <a:p>
            <a:pPr algn="ctr"/>
            <a:endParaRPr lang="en-US" sz="1800" dirty="0">
              <a:solidFill>
                <a:schemeClr val="bg1"/>
              </a:solidFill>
              <a:latin typeface="Athelas" panose="02000503000000020003" pitchFamily="2" charset="77"/>
              <a:cs typeface="Corsiva Hebrew" pitchFamily="2" charset="-79"/>
            </a:endParaRPr>
          </a:p>
          <a:p>
            <a:pPr algn="ctr"/>
            <a:endParaRPr lang="en-US" sz="1800" dirty="0">
              <a:solidFill>
                <a:schemeClr val="bg1"/>
              </a:solidFill>
              <a:latin typeface="Athelas" panose="02000503000000020003" pitchFamily="2" charset="77"/>
              <a:cs typeface="Corsiva Hebrew" pitchFamily="2" charset="-79"/>
            </a:endParaRPr>
          </a:p>
          <a:p>
            <a:pPr algn="ctr"/>
            <a:endParaRPr lang="en-US" sz="1800" dirty="0">
              <a:solidFill>
                <a:schemeClr val="bg1"/>
              </a:solidFill>
              <a:latin typeface="Athelas" panose="02000503000000020003" pitchFamily="2" charset="77"/>
              <a:cs typeface="Corsiva Hebrew" pitchFamily="2" charset="-79"/>
            </a:endParaRPr>
          </a:p>
        </p:txBody>
      </p:sp>
      <p:pic>
        <p:nvPicPr>
          <p:cNvPr id="6" name="Picture 5">
            <a:extLst>
              <a:ext uri="{FF2B5EF4-FFF2-40B4-BE49-F238E27FC236}">
                <a16:creationId xmlns:a16="http://schemas.microsoft.com/office/drawing/2014/main" id="{8DE3477C-AEA5-1E40-8A98-028A13FFAA4A}"/>
              </a:ext>
            </a:extLst>
          </p:cNvPr>
          <p:cNvPicPr>
            <a:picLocks noChangeAspect="1"/>
          </p:cNvPicPr>
          <p:nvPr/>
        </p:nvPicPr>
        <p:blipFill rotWithShape="1">
          <a:blip r:embed="rId3"/>
          <a:srcRect r="13874"/>
          <a:stretch/>
        </p:blipFill>
        <p:spPr>
          <a:xfrm>
            <a:off x="8229601" y="753762"/>
            <a:ext cx="3962399" cy="5343282"/>
          </a:xfrm>
          <a:prstGeom prst="rect">
            <a:avLst/>
          </a:prstGeom>
        </p:spPr>
      </p:pic>
      <p:pic>
        <p:nvPicPr>
          <p:cNvPr id="4" name="Picture 3">
            <a:extLst>
              <a:ext uri="{FF2B5EF4-FFF2-40B4-BE49-F238E27FC236}">
                <a16:creationId xmlns:a16="http://schemas.microsoft.com/office/drawing/2014/main" id="{C583FB89-5927-264A-931C-30C23C2C7793}"/>
              </a:ext>
            </a:extLst>
          </p:cNvPr>
          <p:cNvPicPr>
            <a:picLocks noChangeAspect="1"/>
          </p:cNvPicPr>
          <p:nvPr/>
        </p:nvPicPr>
        <p:blipFill>
          <a:blip r:embed="rId4"/>
          <a:stretch>
            <a:fillRect/>
          </a:stretch>
        </p:blipFill>
        <p:spPr>
          <a:xfrm>
            <a:off x="191853" y="849892"/>
            <a:ext cx="628650" cy="840554"/>
          </a:xfrm>
          <a:prstGeom prst="rect">
            <a:avLst/>
          </a:prstGeom>
        </p:spPr>
      </p:pic>
    </p:spTree>
    <p:extLst>
      <p:ext uri="{BB962C8B-B14F-4D97-AF65-F5344CB8AC3E}">
        <p14:creationId xmlns:p14="http://schemas.microsoft.com/office/powerpoint/2010/main" val="8558568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9C3A-F85B-A348-B267-722DD6C920A8}"/>
              </a:ext>
            </a:extLst>
          </p:cNvPr>
          <p:cNvSpPr>
            <a:spLocks noGrp="1"/>
          </p:cNvSpPr>
          <p:nvPr>
            <p:ph type="title"/>
          </p:nvPr>
        </p:nvSpPr>
        <p:spPr/>
        <p:txBody>
          <a:bodyPr anchor="ctr">
            <a:normAutofit/>
          </a:bodyPr>
          <a:lstStyle/>
          <a:p>
            <a:b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br>
            <a: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Building </a:t>
            </a:r>
            <a:b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br>
            <a: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5. Politics </a:t>
            </a:r>
            <a:b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br>
            <a:r>
              <a:rPr lang="en-US" sz="3200" dirty="0">
                <a:ln>
                  <a:noFill/>
                </a:ln>
                <a:solidFill>
                  <a:schemeClr val="bg1"/>
                </a:solidFill>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6. Connections</a:t>
            </a:r>
            <a:br>
              <a:rPr lang="en-IN" sz="3200" dirty="0">
                <a:ln>
                  <a:noFill/>
                </a:ln>
                <a:solidFill>
                  <a:srgbClr val="000000"/>
                </a:solidFill>
                <a:effectLst/>
                <a:uFill>
                  <a:solidFill>
                    <a:srgbClr val="000000"/>
                  </a:solidFill>
                </a:uFill>
                <a:latin typeface="Athelas" panose="02000503000000020003" pitchFamily="2" charset="77"/>
                <a:ea typeface="Arial Unicode MS" panose="020B0604020202020204" pitchFamily="34" charset="-128"/>
                <a:cs typeface="Arial Unicode MS" panose="020B0604020202020204" pitchFamily="34" charset="-128"/>
              </a:rPr>
            </a:br>
            <a:r>
              <a:rPr lang="en-IN" sz="3200" dirty="0">
                <a:effectLst/>
                <a:latin typeface="Athelas" panose="02000503000000020003" pitchFamily="2" charset="77"/>
                <a:ea typeface="Times New Roman" panose="02020603050405020304" pitchFamily="18" charset="0"/>
              </a:rPr>
              <a:t> </a:t>
            </a:r>
            <a:br>
              <a:rPr lang="en-IN" sz="3200" dirty="0">
                <a:effectLst/>
                <a:latin typeface="Athelas" panose="02000503000000020003" pitchFamily="2" charset="77"/>
                <a:ea typeface="Times New Roman" panose="02020603050405020304" pitchFamily="18" charset="0"/>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901286ED-E2E7-764C-A133-95CFDA04DED9}"/>
              </a:ext>
            </a:extLst>
          </p:cNvPr>
          <p:cNvSpPr>
            <a:spLocks noGrp="1"/>
          </p:cNvSpPr>
          <p:nvPr>
            <p:ph idx="1"/>
          </p:nvPr>
        </p:nvSpPr>
        <p:spPr/>
        <p:txBody>
          <a:bodyPr anchor="ctr">
            <a:noAutofit/>
          </a:bodyPr>
          <a:lstStyle/>
          <a:p>
            <a:r>
              <a:rPr lang="en-IN" sz="1800" u="sng" dirty="0">
                <a:latin typeface="Athelas" panose="02000503000000020003" pitchFamily="2" charset="77"/>
                <a:ea typeface="Times New Roman" panose="02020603050405020304" pitchFamily="18" charset="0"/>
              </a:rPr>
              <a:t>Creation of </a:t>
            </a:r>
            <a:r>
              <a:rPr lang="en-IN" sz="1800" u="sng" dirty="0">
                <a:effectLst/>
                <a:latin typeface="Athelas" panose="02000503000000020003" pitchFamily="2" charset="77"/>
                <a:ea typeface="Times New Roman" panose="02020603050405020304" pitchFamily="18" charset="0"/>
              </a:rPr>
              <a:t>social goods</a:t>
            </a:r>
            <a:r>
              <a:rPr lang="en-IN" sz="1800" dirty="0">
                <a:effectLst/>
                <a:latin typeface="Athelas" panose="02000503000000020003" pitchFamily="2" charset="77"/>
                <a:ea typeface="Times New Roman" panose="02020603050405020304" pitchFamily="18" charset="0"/>
              </a:rPr>
              <a:t>: vaccine, mask, Rapid Antigen Test, Covid App, sanitiser, positive mindset, doctor (medical </a:t>
            </a:r>
            <a:r>
              <a:rPr lang="en-IN" sz="1800" dirty="0">
                <a:latin typeface="Athelas" panose="02000503000000020003" pitchFamily="2" charset="77"/>
                <a:ea typeface="Times New Roman" panose="02020603050405020304" pitchFamily="18" charset="0"/>
              </a:rPr>
              <a:t>attention</a:t>
            </a:r>
            <a:r>
              <a:rPr lang="en-IN" sz="1800" dirty="0">
                <a:effectLst/>
                <a:latin typeface="Athelas" panose="02000503000000020003" pitchFamily="2" charset="77"/>
                <a:ea typeface="Times New Roman" panose="02020603050405020304" pitchFamily="18" charset="0"/>
              </a:rPr>
              <a:t>), </a:t>
            </a:r>
            <a:r>
              <a:rPr lang="en-IN" sz="1800" dirty="0" err="1">
                <a:effectLst/>
                <a:latin typeface="Athelas" panose="02000503000000020003" pitchFamily="2" charset="77"/>
                <a:ea typeface="Times New Roman" panose="02020603050405020304" pitchFamily="18" charset="0"/>
              </a:rPr>
              <a:t>Geloy</a:t>
            </a:r>
            <a:r>
              <a:rPr lang="en-IN" sz="1800" dirty="0">
                <a:effectLst/>
                <a:latin typeface="Athelas" panose="02000503000000020003" pitchFamily="2" charset="77"/>
                <a:ea typeface="Times New Roman" panose="02020603050405020304" pitchFamily="18" charset="0"/>
              </a:rPr>
              <a:t> </a:t>
            </a:r>
            <a:r>
              <a:rPr lang="en-IN" sz="1800" dirty="0">
                <a:latin typeface="Athelas" panose="02000503000000020003" pitchFamily="2" charset="77"/>
                <a:ea typeface="Times New Roman" panose="02020603050405020304" pitchFamily="18" charset="0"/>
              </a:rPr>
              <a:t>juice,</a:t>
            </a:r>
            <a:r>
              <a:rPr lang="en-IN" sz="1800" dirty="0">
                <a:effectLst/>
                <a:latin typeface="Athelas" panose="02000503000000020003" pitchFamily="2" charset="77"/>
                <a:ea typeface="Times New Roman" panose="02020603050405020304" pitchFamily="18" charset="0"/>
              </a:rPr>
              <a:t> social awareness </a:t>
            </a:r>
          </a:p>
          <a:p>
            <a:r>
              <a:rPr lang="en-IN" sz="1800" dirty="0">
                <a:ln>
                  <a:noFill/>
                </a:ln>
                <a:effectLst/>
                <a:latin typeface="Athelas" panose="02000503000000020003" pitchFamily="2" charset="77"/>
                <a:ea typeface="Times New Roman" panose="02020603050405020304" pitchFamily="18" charset="0"/>
              </a:rPr>
              <a:t>Discourses and Conversations</a:t>
            </a:r>
            <a:r>
              <a:rPr lang="en-IN" sz="1800" dirty="0">
                <a:latin typeface="Athelas" panose="02000503000000020003" pitchFamily="2" charset="77"/>
                <a:ea typeface="Times New Roman" panose="02020603050405020304" pitchFamily="18" charset="0"/>
              </a:rPr>
              <a:t> are used </a:t>
            </a:r>
            <a:r>
              <a:rPr lang="en-IN" sz="1800" dirty="0">
                <a:ln>
                  <a:noFill/>
                </a:ln>
                <a:effectLst/>
                <a:latin typeface="Athelas" panose="02000503000000020003" pitchFamily="2" charset="77"/>
                <a:ea typeface="Times New Roman" panose="02020603050405020304" pitchFamily="18" charset="0"/>
              </a:rPr>
              <a:t>to connect:</a:t>
            </a:r>
          </a:p>
          <a:p>
            <a:pPr lvl="1">
              <a:buFont typeface="Wingdings" pitchFamily="2" charset="2"/>
              <a:buChar char="Ø"/>
            </a:pPr>
            <a:r>
              <a:rPr lang="en-IN" sz="1600" dirty="0">
                <a:ln>
                  <a:noFill/>
                </a:ln>
                <a:effectLst/>
                <a:latin typeface="Athelas" panose="02000503000000020003" pitchFamily="2" charset="77"/>
                <a:ea typeface="Times New Roman" panose="02020603050405020304" pitchFamily="18" charset="0"/>
              </a:rPr>
              <a:t>lockdown and the </a:t>
            </a:r>
            <a:r>
              <a:rPr lang="en-IN" sz="1600" dirty="0">
                <a:latin typeface="Athelas" panose="02000503000000020003" pitchFamily="2" charset="77"/>
                <a:ea typeface="Times New Roman" panose="02020603050405020304" pitchFamily="18" charset="0"/>
              </a:rPr>
              <a:t>homemade</a:t>
            </a:r>
            <a:r>
              <a:rPr lang="en-IN" sz="1600" dirty="0">
                <a:ln>
                  <a:noFill/>
                </a:ln>
                <a:effectLst/>
                <a:latin typeface="Athelas" panose="02000503000000020003" pitchFamily="2" charset="77"/>
                <a:ea typeface="Times New Roman" panose="02020603050405020304" pitchFamily="18" charset="0"/>
              </a:rPr>
              <a:t> haircuts of people</a:t>
            </a:r>
          </a:p>
          <a:p>
            <a:pPr lvl="1">
              <a:buFont typeface="Wingdings" pitchFamily="2" charset="2"/>
              <a:buChar char="Ø"/>
            </a:pPr>
            <a:r>
              <a:rPr lang="en-IN" sz="1600" dirty="0">
                <a:ln>
                  <a:noFill/>
                </a:ln>
                <a:effectLst/>
                <a:latin typeface="Athelas" panose="02000503000000020003" pitchFamily="2" charset="77"/>
                <a:ea typeface="Times New Roman" panose="02020603050405020304" pitchFamily="18" charset="0"/>
              </a:rPr>
              <a:t>over sanitisation and the roadside breath test</a:t>
            </a:r>
          </a:p>
          <a:p>
            <a:pPr lvl="1">
              <a:buFont typeface="Wingdings" pitchFamily="2" charset="2"/>
              <a:buChar char="Ø"/>
            </a:pPr>
            <a:r>
              <a:rPr lang="en-IN" sz="1600" dirty="0">
                <a:effectLst/>
                <a:latin typeface="Athelas" panose="02000503000000020003" pitchFamily="2" charset="77"/>
                <a:ea typeface="Times New Roman" panose="02020603050405020304" pitchFamily="18" charset="0"/>
              </a:rPr>
              <a:t>vaccine passport and Gmail password</a:t>
            </a:r>
            <a:endParaRPr lang="en-IN" sz="1600" dirty="0">
              <a:ln>
                <a:noFill/>
              </a:ln>
              <a:effectLst/>
              <a:latin typeface="Athelas" panose="02000503000000020003" pitchFamily="2" charset="77"/>
              <a:ea typeface="Times New Roman" panose="02020603050405020304" pitchFamily="18" charset="0"/>
            </a:endParaRPr>
          </a:p>
          <a:p>
            <a:pPr lvl="1">
              <a:buFont typeface="Wingdings" pitchFamily="2" charset="2"/>
              <a:buChar char="Ø"/>
            </a:pPr>
            <a:r>
              <a:rPr lang="en-IN" sz="1600" dirty="0">
                <a:ln>
                  <a:noFill/>
                </a:ln>
                <a:effectLst/>
                <a:latin typeface="Athelas" panose="02000503000000020003" pitchFamily="2" charset="77"/>
                <a:ea typeface="Times New Roman" panose="02020603050405020304" pitchFamily="18" charset="0"/>
              </a:rPr>
              <a:t>2020 toilet paper shortage and the curiosity of future kids</a:t>
            </a:r>
            <a:endParaRPr lang="en-GB" sz="1600" dirty="0">
              <a:effectLst/>
              <a:latin typeface="Athelas" panose="02000503000000020003" pitchFamily="2" charset="77"/>
              <a:ea typeface="Calibri" panose="020F0502020204030204" pitchFamily="34" charset="0"/>
            </a:endParaRPr>
          </a:p>
          <a:p>
            <a:pPr lvl="1">
              <a:buFont typeface="Wingdings" pitchFamily="2" charset="2"/>
              <a:buChar char="Ø"/>
            </a:pPr>
            <a:r>
              <a:rPr lang="en-IN" sz="1600" dirty="0">
                <a:ln>
                  <a:noFill/>
                </a:ln>
                <a:effectLst/>
                <a:latin typeface="Athelas" panose="02000503000000020003" pitchFamily="2" charset="77"/>
                <a:ea typeface="Times New Roman" panose="02020603050405020304" pitchFamily="18" charset="0"/>
              </a:rPr>
              <a:t>work from home and </a:t>
            </a:r>
            <a:r>
              <a:rPr lang="en-IN" sz="1600" dirty="0" err="1">
                <a:ln>
                  <a:noFill/>
                </a:ln>
                <a:effectLst/>
                <a:latin typeface="Athelas" panose="02000503000000020003" pitchFamily="2" charset="77"/>
                <a:ea typeface="Times New Roman" panose="02020603050405020304" pitchFamily="18" charset="0"/>
              </a:rPr>
              <a:t>pajamas</a:t>
            </a:r>
            <a:endParaRPr lang="en-IN" sz="1600" dirty="0">
              <a:ln>
                <a:noFill/>
              </a:ln>
              <a:effectLst/>
              <a:latin typeface="Athelas" panose="02000503000000020003" pitchFamily="2" charset="77"/>
              <a:ea typeface="Times New Roman" panose="02020603050405020304" pitchFamily="18" charset="0"/>
            </a:endParaRPr>
          </a:p>
        </p:txBody>
      </p:sp>
      <p:sp>
        <p:nvSpPr>
          <p:cNvPr id="4" name="Date Placeholder 3">
            <a:extLst>
              <a:ext uri="{FF2B5EF4-FFF2-40B4-BE49-F238E27FC236}">
                <a16:creationId xmlns:a16="http://schemas.microsoft.com/office/drawing/2014/main" id="{5CCD724D-F829-634A-A550-BF1B4821A0F1}"/>
              </a:ext>
            </a:extLst>
          </p:cNvPr>
          <p:cNvSpPr>
            <a:spLocks noGrp="1"/>
          </p:cNvSpPr>
          <p:nvPr>
            <p:ph type="dt" sz="half" idx="10"/>
          </p:nvPr>
        </p:nvSpPr>
        <p:spPr/>
        <p:txBody>
          <a:bodyPr/>
          <a:lstStyle/>
          <a:p>
            <a:fld id="{BE300766-43A0-FD48-B057-C20140622AE2}" type="datetime1">
              <a:rPr lang="en-IN" smtClean="0"/>
              <a:t>23/03/23</a:t>
            </a:fld>
            <a:endParaRPr lang="en-US"/>
          </a:p>
        </p:txBody>
      </p:sp>
      <p:sp>
        <p:nvSpPr>
          <p:cNvPr id="5" name="Footer Placeholder 4">
            <a:extLst>
              <a:ext uri="{FF2B5EF4-FFF2-40B4-BE49-F238E27FC236}">
                <a16:creationId xmlns:a16="http://schemas.microsoft.com/office/drawing/2014/main" id="{13DE3C39-5344-4840-9483-F9C08C737DE0}"/>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3E2B2575-8194-3B43-B8B1-FB1CF60BAA32}"/>
              </a:ext>
            </a:extLst>
          </p:cNvPr>
          <p:cNvSpPr>
            <a:spLocks noGrp="1"/>
          </p:cNvSpPr>
          <p:nvPr>
            <p:ph type="sldNum" sz="quarter" idx="12"/>
          </p:nvPr>
        </p:nvSpPr>
        <p:spPr/>
        <p:txBody>
          <a:bodyPr/>
          <a:lstStyle/>
          <a:p>
            <a:fld id="{1AC0DD1A-634D-BC4F-959A-D02108EAC887}" type="slidenum">
              <a:rPr lang="en-US" smtClean="0"/>
              <a:t>10</a:t>
            </a:fld>
            <a:endParaRPr lang="en-US"/>
          </a:p>
        </p:txBody>
      </p:sp>
      <p:pic>
        <p:nvPicPr>
          <p:cNvPr id="8" name="Picture 7">
            <a:extLst>
              <a:ext uri="{FF2B5EF4-FFF2-40B4-BE49-F238E27FC236}">
                <a16:creationId xmlns:a16="http://schemas.microsoft.com/office/drawing/2014/main" id="{64BEFA07-C624-D248-A4EC-15763567A362}"/>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224789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1462-4189-F347-890D-2463A3C0880D}"/>
              </a:ext>
            </a:extLst>
          </p:cNvPr>
          <p:cNvSpPr>
            <a:spLocks noGrp="1"/>
          </p:cNvSpPr>
          <p:nvPr>
            <p:ph type="title"/>
          </p:nvPr>
        </p:nvSpPr>
        <p:spPr/>
        <p:txBody>
          <a:bodyPr>
            <a:normAutofit/>
          </a:bodyPr>
          <a:lstStyle/>
          <a:p>
            <a:r>
              <a:rPr lang="en-US" sz="3200" dirty="0">
                <a:effectLst/>
                <a:latin typeface="Athelas" panose="02000503000000020003" pitchFamily="2" charset="77"/>
                <a:ea typeface="Times New Roman" panose="02020603050405020304" pitchFamily="18" charset="0"/>
              </a:rPr>
              <a:t>Building </a:t>
            </a:r>
            <a:br>
              <a:rPr lang="en-US" sz="3200" dirty="0">
                <a:effectLst/>
                <a:latin typeface="Athelas" panose="02000503000000020003" pitchFamily="2" charset="77"/>
                <a:ea typeface="Times New Roman" panose="02020603050405020304" pitchFamily="18" charset="0"/>
              </a:rPr>
            </a:br>
            <a:r>
              <a:rPr lang="en-US" sz="3200" dirty="0">
                <a:effectLst/>
                <a:latin typeface="Athelas" panose="02000503000000020003" pitchFamily="2" charset="77"/>
                <a:ea typeface="Times New Roman" panose="02020603050405020304" pitchFamily="18" charset="0"/>
              </a:rPr>
              <a:t>7. Sign Systems and Knowledge</a:t>
            </a:r>
            <a:br>
              <a:rPr lang="en-IN" sz="3200" dirty="0">
                <a:effectLst/>
                <a:latin typeface="Athelas" panose="02000503000000020003" pitchFamily="2" charset="77"/>
                <a:ea typeface="Times New Roman" panose="02020603050405020304" pitchFamily="18" charset="0"/>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C153537D-9935-BB49-B972-BDBE8B426017}"/>
              </a:ext>
            </a:extLst>
          </p:cNvPr>
          <p:cNvSpPr>
            <a:spLocks noGrp="1"/>
          </p:cNvSpPr>
          <p:nvPr>
            <p:ph idx="1"/>
          </p:nvPr>
        </p:nvSpPr>
        <p:spPr/>
        <p:txBody>
          <a:bodyPr>
            <a:noAutofit/>
          </a:bodyPr>
          <a:lstStyle/>
          <a:p>
            <a:pPr marL="0" indent="0">
              <a:buNone/>
            </a:pPr>
            <a:endParaRPr lang="en-IN" sz="1800" dirty="0">
              <a:latin typeface="Athelas" panose="02000503000000020003" pitchFamily="2" charset="77"/>
              <a:ea typeface="Times New Roman" panose="02020603050405020304" pitchFamily="18" charset="0"/>
            </a:endParaRPr>
          </a:p>
          <a:p>
            <a:r>
              <a:rPr lang="en-IN" sz="1800" dirty="0">
                <a:ln>
                  <a:noFill/>
                </a:ln>
                <a:effectLst/>
                <a:latin typeface="Athelas" panose="02000503000000020003" pitchFamily="2" charset="77"/>
                <a:ea typeface="Times New Roman" panose="02020603050405020304" pitchFamily="18" charset="0"/>
              </a:rPr>
              <a:t>Situated meanings, Discourses, Conversations - </a:t>
            </a:r>
            <a:r>
              <a:rPr lang="en-IN" sz="1800" u="sng" dirty="0">
                <a:ln>
                  <a:noFill/>
                </a:ln>
                <a:effectLst/>
                <a:latin typeface="Athelas" panose="02000503000000020003" pitchFamily="2" charset="77"/>
                <a:ea typeface="Times New Roman" panose="02020603050405020304" pitchFamily="18" charset="0"/>
              </a:rPr>
              <a:t>privileging the sign system and knowledge of preventive behaviour </a:t>
            </a:r>
            <a:r>
              <a:rPr lang="en-IN" sz="1800" dirty="0">
                <a:ln>
                  <a:noFill/>
                </a:ln>
                <a:effectLst/>
                <a:latin typeface="Athelas" panose="02000503000000020003" pitchFamily="2" charset="77"/>
                <a:ea typeface="Times New Roman" panose="02020603050405020304" pitchFamily="18" charset="0"/>
              </a:rPr>
              <a:t>during COVID-19, like wearing a mask, vaccination, social distancing, sanitisation, and virtual meetings via Zoom</a:t>
            </a:r>
          </a:p>
          <a:p>
            <a:pPr algn="just"/>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Intertextuality: ‘</a:t>
            </a:r>
            <a:r>
              <a:rPr lang="en-US" sz="1800" dirty="0" err="1">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InshaAllah</a:t>
            </a:r>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 meaning ‘God willing’ - </a:t>
            </a:r>
            <a:r>
              <a:rPr lang="en-US" sz="1800" u="sng"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privileging the ways of knowing the ways of God </a:t>
            </a:r>
          </a:p>
          <a:p>
            <a:pPr algn="just"/>
            <a:r>
              <a:rPr lang="en-US" sz="1800" u="sng"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De-privileging harmful sign systems during the pandemic </a:t>
            </a:r>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such as gathering more people, partying, taking off masks</a:t>
            </a:r>
            <a:endParaRPr lang="en-IN" sz="1800" dirty="0">
              <a:effectLst/>
              <a:latin typeface="Athelas" panose="02000503000000020003" pitchFamily="2" charset="77"/>
              <a:ea typeface="Times New Roman" panose="02020603050405020304" pitchFamily="18" charset="0"/>
            </a:endParaRPr>
          </a:p>
          <a:p>
            <a:endParaRPr lang="en-US" sz="1800" dirty="0">
              <a:latin typeface="Athelas" panose="02000503000000020003" pitchFamily="2" charset="77"/>
            </a:endParaRPr>
          </a:p>
        </p:txBody>
      </p:sp>
      <p:sp>
        <p:nvSpPr>
          <p:cNvPr id="4" name="Date Placeholder 3">
            <a:extLst>
              <a:ext uri="{FF2B5EF4-FFF2-40B4-BE49-F238E27FC236}">
                <a16:creationId xmlns:a16="http://schemas.microsoft.com/office/drawing/2014/main" id="{0C7B3047-584B-474E-AA01-A0182ACEB9F8}"/>
              </a:ext>
            </a:extLst>
          </p:cNvPr>
          <p:cNvSpPr>
            <a:spLocks noGrp="1"/>
          </p:cNvSpPr>
          <p:nvPr>
            <p:ph type="dt" sz="half" idx="10"/>
          </p:nvPr>
        </p:nvSpPr>
        <p:spPr/>
        <p:txBody>
          <a:bodyPr/>
          <a:lstStyle/>
          <a:p>
            <a:fld id="{5CE178DA-E070-4044-A66E-11657472EF9F}" type="datetime1">
              <a:rPr lang="en-IN" smtClean="0"/>
              <a:t>23/03/23</a:t>
            </a:fld>
            <a:endParaRPr lang="en-US"/>
          </a:p>
        </p:txBody>
      </p:sp>
      <p:sp>
        <p:nvSpPr>
          <p:cNvPr id="5" name="Footer Placeholder 4">
            <a:extLst>
              <a:ext uri="{FF2B5EF4-FFF2-40B4-BE49-F238E27FC236}">
                <a16:creationId xmlns:a16="http://schemas.microsoft.com/office/drawing/2014/main" id="{93F5C680-4D00-2E41-ABAC-84D05867C78A}"/>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E880A04C-769C-934A-9C04-79D05E10D28B}"/>
              </a:ext>
            </a:extLst>
          </p:cNvPr>
          <p:cNvSpPr>
            <a:spLocks noGrp="1"/>
          </p:cNvSpPr>
          <p:nvPr>
            <p:ph type="sldNum" sz="quarter" idx="12"/>
          </p:nvPr>
        </p:nvSpPr>
        <p:spPr/>
        <p:txBody>
          <a:bodyPr/>
          <a:lstStyle/>
          <a:p>
            <a:fld id="{1AC0DD1A-634D-BC4F-959A-D02108EAC887}" type="slidenum">
              <a:rPr lang="en-US" smtClean="0"/>
              <a:t>11</a:t>
            </a:fld>
            <a:endParaRPr lang="en-US"/>
          </a:p>
        </p:txBody>
      </p:sp>
      <p:pic>
        <p:nvPicPr>
          <p:cNvPr id="7" name="Picture 6">
            <a:extLst>
              <a:ext uri="{FF2B5EF4-FFF2-40B4-BE49-F238E27FC236}">
                <a16:creationId xmlns:a16="http://schemas.microsoft.com/office/drawing/2014/main" id="{592A289F-AB0F-7646-B8A9-22FA47B03D5E}"/>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364524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0815-1072-DF47-8DC5-B1E31748178D}"/>
              </a:ext>
            </a:extLst>
          </p:cNvPr>
          <p:cNvSpPr>
            <a:spLocks noGrp="1"/>
          </p:cNvSpPr>
          <p:nvPr>
            <p:ph type="title"/>
          </p:nvPr>
        </p:nvSpPr>
        <p:spPr/>
        <p:txBody>
          <a:bodyPr>
            <a:normAutofit fontScale="90000"/>
          </a:bodyPr>
          <a:lstStyle/>
          <a:p>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r>
              <a:rPr lang="en-US" sz="3200" dirty="0">
                <a:latin typeface="Athelas" panose="02000503000000020003" pitchFamily="2" charset="77"/>
              </a:rPr>
              <a:t>Conclusion</a:t>
            </a: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D7BBF528-C5D1-1544-96F9-378DC18F7D31}"/>
              </a:ext>
            </a:extLst>
          </p:cNvPr>
          <p:cNvSpPr>
            <a:spLocks noGrp="1"/>
          </p:cNvSpPr>
          <p:nvPr>
            <p:ph idx="1"/>
          </p:nvPr>
        </p:nvSpPr>
        <p:spPr/>
        <p:txBody>
          <a:bodyPr>
            <a:noAutofit/>
          </a:bodyPr>
          <a:lstStyle/>
          <a:p>
            <a:pPr marL="0" indent="0">
              <a:buNone/>
            </a:pPr>
            <a:endParaRPr lang="en-IN" sz="1800" dirty="0">
              <a:ln>
                <a:noFill/>
              </a:ln>
              <a:effectLst/>
              <a:latin typeface="Athelas" panose="02000503000000020003" pitchFamily="2" charset="77"/>
              <a:ea typeface="Times New Roman" panose="02020603050405020304" pitchFamily="18" charset="0"/>
            </a:endParaRPr>
          </a:p>
          <a:p>
            <a:endPar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a:p>
            <a:endParaRPr lang="en-US" sz="1800" dirty="0">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a:p>
            <a:endPar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a:p>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Six tools – building seven tasks in the </a:t>
            </a:r>
            <a:r>
              <a:rPr lang="en-US" sz="1800" dirty="0">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tweets </a:t>
            </a:r>
            <a:endPar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a:p>
            <a:r>
              <a:rPr lang="en-IN" sz="1800" dirty="0">
                <a:latin typeface="Athelas" panose="02000503000000020003" pitchFamily="2" charset="77"/>
                <a:ea typeface="Times New Roman" panose="02020603050405020304" pitchFamily="18" charset="0"/>
              </a:rPr>
              <a:t>Social languages – most prominently used tool</a:t>
            </a:r>
          </a:p>
          <a:p>
            <a:r>
              <a:rPr lang="en-IN" sz="1800" dirty="0">
                <a:latin typeface="Athelas" panose="02000503000000020003" pitchFamily="2" charset="77"/>
                <a:ea typeface="Times New Roman" panose="02020603050405020304" pitchFamily="18" charset="0"/>
              </a:rPr>
              <a:t>Intertextual elements from various fields like religion, science fiction, politics, mythology</a:t>
            </a:r>
            <a:endParaRPr lang="en-IN" sz="1800" dirty="0">
              <a:ln>
                <a:noFill/>
              </a:ln>
              <a:effectLst/>
              <a:latin typeface="Athelas" panose="02000503000000020003" pitchFamily="2" charset="77"/>
              <a:ea typeface="Times New Roman" panose="02020603050405020304" pitchFamily="18" charset="0"/>
            </a:endParaRPr>
          </a:p>
          <a:p>
            <a:r>
              <a:rPr lang="en-GB" sz="1800" dirty="0">
                <a:effectLst/>
                <a:latin typeface="Athelas" panose="02000503000000020003" pitchFamily="2" charset="77"/>
                <a:ea typeface="Calibri" panose="020F0502020204030204" pitchFamily="34" charset="0"/>
              </a:rPr>
              <a:t>Authors and readers as individuals coping with the serious COVID-19 crisis with the help of humour</a:t>
            </a:r>
            <a:endParaRPr lang="en-GB" sz="1800" dirty="0">
              <a:latin typeface="Athelas" panose="02000503000000020003" pitchFamily="2" charset="77"/>
              <a:ea typeface="Calibri" panose="020F0502020204030204" pitchFamily="34" charset="0"/>
            </a:endParaRPr>
          </a:p>
          <a:p>
            <a:r>
              <a:rPr lang="en-IN" sz="1800" dirty="0">
                <a:ln>
                  <a:noFill/>
                </a:ln>
                <a:effectLst/>
                <a:latin typeface="Athelas" panose="02000503000000020003" pitchFamily="2" charset="77"/>
                <a:ea typeface="Times New Roman" panose="02020603050405020304" pitchFamily="18" charset="0"/>
              </a:rPr>
              <a:t>A social relationship between an aware individual and the audience experiencing the same feelings</a:t>
            </a:r>
          </a:p>
          <a:p>
            <a:r>
              <a:rPr lang="en-IN" sz="1800" dirty="0">
                <a:latin typeface="Athelas" panose="02000503000000020003" pitchFamily="2" charset="77"/>
                <a:ea typeface="Times New Roman" panose="02020603050405020304" pitchFamily="18" charset="0"/>
              </a:rPr>
              <a:t>Creation of a </a:t>
            </a:r>
            <a:r>
              <a:rPr lang="en-IN" sz="1800" dirty="0">
                <a:effectLst/>
                <a:latin typeface="Athelas" panose="02000503000000020003" pitchFamily="2" charset="77"/>
                <a:ea typeface="Times New Roman" panose="02020603050405020304" pitchFamily="18" charset="0"/>
              </a:rPr>
              <a:t>social good ‘healthcare’</a:t>
            </a:r>
            <a:endParaRPr lang="en-IN" sz="1800" dirty="0">
              <a:effectLst/>
              <a:latin typeface="Athelas" panose="02000503000000020003" pitchFamily="2" charset="77"/>
            </a:endParaRPr>
          </a:p>
          <a:p>
            <a:r>
              <a:rPr lang="en-IN" sz="1800" dirty="0">
                <a:latin typeface="Athelas" panose="02000503000000020003" pitchFamily="2" charset="77"/>
                <a:ea typeface="Times New Roman" panose="02020603050405020304" pitchFamily="18" charset="0"/>
              </a:rPr>
              <a:t>Connecting irrelevant t</a:t>
            </a:r>
            <a:r>
              <a:rPr lang="en-IN" sz="1800" dirty="0">
                <a:effectLst/>
                <a:latin typeface="Athelas" panose="02000503000000020003" pitchFamily="2" charset="77"/>
                <a:ea typeface="Times New Roman" panose="02020603050405020304" pitchFamily="18" charset="0"/>
              </a:rPr>
              <a:t>hings using tools to create humour </a:t>
            </a:r>
            <a:endParaRPr lang="en-IN" sz="1800" dirty="0">
              <a:latin typeface="Athelas" panose="02000503000000020003" pitchFamily="2" charset="77"/>
              <a:ea typeface="Times New Roman" panose="02020603050405020304" pitchFamily="18" charset="0"/>
            </a:endParaRPr>
          </a:p>
          <a:p>
            <a:r>
              <a:rPr lang="en-IN" sz="1800" dirty="0">
                <a:effectLst/>
                <a:latin typeface="Athelas" panose="02000503000000020003" pitchFamily="2" charset="77"/>
                <a:ea typeface="Times New Roman" panose="02020603050405020304" pitchFamily="18" charset="0"/>
              </a:rPr>
              <a:t>Connecting life before and after </a:t>
            </a:r>
            <a:r>
              <a:rPr lang="en-IN" sz="1800" dirty="0">
                <a:latin typeface="Athelas" panose="02000503000000020003" pitchFamily="2" charset="77"/>
                <a:ea typeface="Times New Roman" panose="02020603050405020304" pitchFamily="18" charset="0"/>
              </a:rPr>
              <a:t>COVID-19</a:t>
            </a:r>
            <a:endParaRPr lang="en-IN" sz="1800" dirty="0">
              <a:effectLst/>
              <a:latin typeface="Athelas" panose="02000503000000020003" pitchFamily="2" charset="77"/>
              <a:ea typeface="Times New Roman" panose="02020603050405020304" pitchFamily="18" charset="0"/>
            </a:endParaRPr>
          </a:p>
          <a:p>
            <a:r>
              <a:rPr lang="en-GB" sz="1800" dirty="0">
                <a:effectLst/>
                <a:latin typeface="Athelas" panose="02000503000000020003" pitchFamily="2" charset="77"/>
                <a:ea typeface="Times New Roman" panose="02020603050405020304" pitchFamily="18" charset="0"/>
              </a:rPr>
              <a:t>Privileging the sign system of adapting to a difficult situation with the help of humour</a:t>
            </a:r>
            <a:endParaRPr lang="en-US" sz="1800" dirty="0">
              <a:latin typeface="Athelas" panose="02000503000000020003" pitchFamily="2" charset="77"/>
            </a:endParaRPr>
          </a:p>
          <a:p>
            <a:pPr marL="0" indent="0">
              <a:buNone/>
            </a:pPr>
            <a:endParaRPr lang="en-IN" sz="1800" dirty="0">
              <a:ln>
                <a:noFill/>
              </a:ln>
              <a:effectLst/>
              <a:latin typeface="Athelas" panose="02000503000000020003" pitchFamily="2" charset="77"/>
              <a:ea typeface="Times New Roman" panose="02020603050405020304" pitchFamily="18" charset="0"/>
            </a:endParaRPr>
          </a:p>
          <a:p>
            <a:pPr marL="0" indent="0">
              <a:buNone/>
            </a:pPr>
            <a:endParaRPr lang="en-IN" sz="1800" dirty="0">
              <a:effectLst/>
              <a:latin typeface="Athelas" panose="02000503000000020003" pitchFamily="2" charset="77"/>
            </a:endParaRPr>
          </a:p>
          <a:p>
            <a:endParaRPr lang="en-US" sz="1800" dirty="0">
              <a:effectLst/>
              <a:latin typeface="Athelas" panose="02000503000000020003" pitchFamily="2" charset="77"/>
              <a:ea typeface="Times New Roman" panose="02020603050405020304" pitchFamily="18" charset="0"/>
            </a:endParaRPr>
          </a:p>
          <a:p>
            <a:endParaRPr lang="en-US" sz="1800" dirty="0">
              <a:latin typeface="Athelas" panose="02000503000000020003" pitchFamily="2" charset="77"/>
            </a:endParaRPr>
          </a:p>
        </p:txBody>
      </p:sp>
      <p:sp>
        <p:nvSpPr>
          <p:cNvPr id="4" name="Date Placeholder 3">
            <a:extLst>
              <a:ext uri="{FF2B5EF4-FFF2-40B4-BE49-F238E27FC236}">
                <a16:creationId xmlns:a16="http://schemas.microsoft.com/office/drawing/2014/main" id="{02F6D63C-8AFA-E540-9F90-1E37DA8C2AE4}"/>
              </a:ext>
            </a:extLst>
          </p:cNvPr>
          <p:cNvSpPr>
            <a:spLocks noGrp="1"/>
          </p:cNvSpPr>
          <p:nvPr>
            <p:ph type="dt" sz="half" idx="10"/>
          </p:nvPr>
        </p:nvSpPr>
        <p:spPr/>
        <p:txBody>
          <a:bodyPr/>
          <a:lstStyle/>
          <a:p>
            <a:fld id="{386EF2F9-8867-D84D-8F4B-E8352938F184}" type="datetime1">
              <a:rPr lang="en-IN" smtClean="0"/>
              <a:t>23/03/23</a:t>
            </a:fld>
            <a:endParaRPr lang="en-US"/>
          </a:p>
        </p:txBody>
      </p:sp>
      <p:sp>
        <p:nvSpPr>
          <p:cNvPr id="5" name="Footer Placeholder 4">
            <a:extLst>
              <a:ext uri="{FF2B5EF4-FFF2-40B4-BE49-F238E27FC236}">
                <a16:creationId xmlns:a16="http://schemas.microsoft.com/office/drawing/2014/main" id="{EFFB5D9E-FC5A-4643-8A1D-E16F3A1F1D68}"/>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9E939352-A719-174D-9185-22AF4FE8212C}"/>
              </a:ext>
            </a:extLst>
          </p:cNvPr>
          <p:cNvSpPr>
            <a:spLocks noGrp="1"/>
          </p:cNvSpPr>
          <p:nvPr>
            <p:ph type="sldNum" sz="quarter" idx="12"/>
          </p:nvPr>
        </p:nvSpPr>
        <p:spPr/>
        <p:txBody>
          <a:bodyPr/>
          <a:lstStyle/>
          <a:p>
            <a:fld id="{1AC0DD1A-634D-BC4F-959A-D02108EAC887}" type="slidenum">
              <a:rPr lang="en-US" smtClean="0"/>
              <a:t>12</a:t>
            </a:fld>
            <a:endParaRPr lang="en-US"/>
          </a:p>
        </p:txBody>
      </p:sp>
      <p:pic>
        <p:nvPicPr>
          <p:cNvPr id="9" name="Picture 8">
            <a:extLst>
              <a:ext uri="{FF2B5EF4-FFF2-40B4-BE49-F238E27FC236}">
                <a16:creationId xmlns:a16="http://schemas.microsoft.com/office/drawing/2014/main" id="{8953E579-6A51-534F-9D4C-90164D69E56D}"/>
              </a:ext>
            </a:extLst>
          </p:cNvPr>
          <p:cNvPicPr>
            <a:picLocks noChangeAspect="1"/>
          </p:cNvPicPr>
          <p:nvPr/>
        </p:nvPicPr>
        <p:blipFill>
          <a:blip r:embed="rId2"/>
          <a:stretch>
            <a:fillRect/>
          </a:stretch>
        </p:blipFill>
        <p:spPr>
          <a:xfrm>
            <a:off x="286819" y="3424428"/>
            <a:ext cx="2879682" cy="1655126"/>
          </a:xfrm>
          <a:prstGeom prst="rect">
            <a:avLst/>
          </a:prstGeom>
        </p:spPr>
      </p:pic>
      <p:pic>
        <p:nvPicPr>
          <p:cNvPr id="8" name="Picture 7">
            <a:extLst>
              <a:ext uri="{FF2B5EF4-FFF2-40B4-BE49-F238E27FC236}">
                <a16:creationId xmlns:a16="http://schemas.microsoft.com/office/drawing/2014/main" id="{F6672AA0-29C0-5D42-9485-B42209E4AAA3}"/>
              </a:ext>
            </a:extLst>
          </p:cNvPr>
          <p:cNvPicPr>
            <a:picLocks noChangeAspect="1"/>
          </p:cNvPicPr>
          <p:nvPr/>
        </p:nvPicPr>
        <p:blipFill>
          <a:blip r:embed="rId3"/>
          <a:stretch>
            <a:fillRect/>
          </a:stretch>
        </p:blipFill>
        <p:spPr>
          <a:xfrm>
            <a:off x="191853" y="849892"/>
            <a:ext cx="628650" cy="840554"/>
          </a:xfrm>
          <a:prstGeom prst="rect">
            <a:avLst/>
          </a:prstGeom>
        </p:spPr>
      </p:pic>
    </p:spTree>
    <p:extLst>
      <p:ext uri="{BB962C8B-B14F-4D97-AF65-F5344CB8AC3E}">
        <p14:creationId xmlns:p14="http://schemas.microsoft.com/office/powerpoint/2010/main" val="408416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EE25-CF51-A145-BE05-31C0B1A0934B}"/>
              </a:ext>
            </a:extLst>
          </p:cNvPr>
          <p:cNvSpPr>
            <a:spLocks noGrp="1"/>
          </p:cNvSpPr>
          <p:nvPr>
            <p:ph type="title"/>
          </p:nvPr>
        </p:nvSpPr>
        <p:spPr/>
        <p:txBody>
          <a:bodyPr>
            <a:normAutofit/>
          </a:bodyPr>
          <a:lstStyle/>
          <a:p>
            <a:r>
              <a:rPr lang="en-US" sz="3200" dirty="0">
                <a:latin typeface="Athelas" panose="02000503000000020003" pitchFamily="2" charset="77"/>
              </a:rPr>
              <a:t>References</a:t>
            </a:r>
          </a:p>
        </p:txBody>
      </p:sp>
      <p:sp>
        <p:nvSpPr>
          <p:cNvPr id="3" name="Content Placeholder 2">
            <a:extLst>
              <a:ext uri="{FF2B5EF4-FFF2-40B4-BE49-F238E27FC236}">
                <a16:creationId xmlns:a16="http://schemas.microsoft.com/office/drawing/2014/main" id="{999011BF-D303-0845-811A-20F59F0AAD51}"/>
              </a:ext>
            </a:extLst>
          </p:cNvPr>
          <p:cNvSpPr>
            <a:spLocks noGrp="1"/>
          </p:cNvSpPr>
          <p:nvPr>
            <p:ph idx="1"/>
          </p:nvPr>
        </p:nvSpPr>
        <p:spPr/>
        <p:txBody>
          <a:bodyPr>
            <a:noAutofit/>
          </a:bodyPr>
          <a:lstStyle/>
          <a:p>
            <a:pPr marL="0" indent="0" algn="ctr">
              <a:buNone/>
            </a:pP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endParaRPr lang="en-GB" sz="1800" dirty="0">
              <a:solidFill>
                <a:schemeClr val="tx2"/>
              </a:solidFill>
              <a:effectLst/>
              <a:latin typeface="Athelas" panose="02000503000000020003" pitchFamily="2" charset="77"/>
              <a:ea typeface="Calibri" panose="020F0502020204030204" pitchFamily="34" charset="0"/>
            </a:endParaRP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Abel, M. (2002). </a:t>
            </a:r>
            <a:r>
              <a:rPr lang="en-GB" sz="1800" dirty="0" err="1">
                <a:solidFill>
                  <a:schemeClr val="tx2"/>
                </a:solidFill>
                <a:effectLst/>
                <a:latin typeface="Athelas" panose="02000503000000020003" pitchFamily="2" charset="77"/>
                <a:ea typeface="Calibri" panose="020F0502020204030204" pitchFamily="34" charset="0"/>
              </a:rPr>
              <a:t>Humor</a:t>
            </a:r>
            <a:r>
              <a:rPr lang="en-GB" sz="1800" dirty="0">
                <a:solidFill>
                  <a:schemeClr val="tx2"/>
                </a:solidFill>
                <a:effectLst/>
                <a:latin typeface="Athelas" panose="02000503000000020003" pitchFamily="2" charset="77"/>
                <a:ea typeface="Calibri" panose="020F0502020204030204" pitchFamily="34" charset="0"/>
              </a:rPr>
              <a:t>, stress, and coping strategies. </a:t>
            </a:r>
            <a:r>
              <a:rPr lang="en-GB" sz="1800" i="1" dirty="0" err="1">
                <a:solidFill>
                  <a:schemeClr val="tx2"/>
                </a:solidFill>
                <a:effectLst/>
                <a:latin typeface="Athelas" panose="02000503000000020003" pitchFamily="2" charset="77"/>
                <a:ea typeface="Calibri" panose="020F0502020204030204" pitchFamily="34" charset="0"/>
              </a:rPr>
              <a:t>Humor</a:t>
            </a:r>
            <a:r>
              <a:rPr lang="en-GB" sz="1800" i="1" dirty="0">
                <a:solidFill>
                  <a:schemeClr val="tx2"/>
                </a:solidFill>
                <a:effectLst/>
                <a:latin typeface="Athelas" panose="02000503000000020003" pitchFamily="2" charset="77"/>
                <a:ea typeface="Calibri" panose="020F0502020204030204" pitchFamily="34" charset="0"/>
              </a:rPr>
              <a:t>: Int. J. </a:t>
            </a:r>
            <a:r>
              <a:rPr lang="en-GB" sz="1800" i="1" dirty="0" err="1">
                <a:solidFill>
                  <a:schemeClr val="tx2"/>
                </a:solidFill>
                <a:effectLst/>
                <a:latin typeface="Athelas" panose="02000503000000020003" pitchFamily="2" charset="77"/>
                <a:ea typeface="Calibri" panose="020F0502020204030204" pitchFamily="34" charset="0"/>
              </a:rPr>
              <a:t>Humor</a:t>
            </a:r>
            <a:r>
              <a:rPr lang="en-GB" sz="1800" i="1" dirty="0">
                <a:solidFill>
                  <a:schemeClr val="tx2"/>
                </a:solidFill>
                <a:effectLst/>
                <a:latin typeface="Athelas" panose="02000503000000020003" pitchFamily="2" charset="77"/>
                <a:ea typeface="Calibri" panose="020F0502020204030204" pitchFamily="34" charset="0"/>
              </a:rPr>
              <a:t> Res. 15</a:t>
            </a:r>
            <a:r>
              <a:rPr lang="en-GB" sz="1800" dirty="0">
                <a:solidFill>
                  <a:schemeClr val="tx2"/>
                </a:solidFill>
                <a:effectLst/>
                <a:latin typeface="Athelas" panose="02000503000000020003" pitchFamily="2" charset="77"/>
                <a:ea typeface="Calibri" panose="020F0502020204030204" pitchFamily="34" charset="0"/>
              </a:rPr>
              <a:t>(4), 365–381. </a:t>
            </a:r>
            <a:r>
              <a:rPr lang="en-GB" sz="1800" u="sng" dirty="0">
                <a:solidFill>
                  <a:schemeClr val="tx2"/>
                </a:solidFill>
                <a:effectLst/>
                <a:latin typeface="Athelas" panose="02000503000000020003" pitchFamily="2" charset="77"/>
                <a:ea typeface="Calibri" panose="020F0502020204030204" pitchFamily="34" charset="0"/>
                <a:hlinkClick r:id="rId2">
                  <a:extLst>
                    <a:ext uri="{A12FA001-AC4F-418D-AE19-62706E023703}">
                      <ahyp:hlinkClr xmlns:ahyp="http://schemas.microsoft.com/office/drawing/2018/hyperlinkcolor" val="tx"/>
                    </a:ext>
                  </a:extLst>
                </a:hlinkClick>
              </a:rPr>
              <a:t>https://home.csulb.edu/~djorgens/abel.pdf</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Chitragupta. (2022). Retrieved November 11, 2022, from </a:t>
            </a:r>
            <a:r>
              <a:rPr lang="en-GB" sz="1800" u="sng" dirty="0">
                <a:solidFill>
                  <a:schemeClr val="tx2"/>
                </a:solidFill>
                <a:effectLst/>
                <a:latin typeface="Athelas" panose="02000503000000020003" pitchFamily="2" charset="77"/>
                <a:ea typeface="Calibri" panose="020F0502020204030204" pitchFamily="34" charset="0"/>
                <a:hlinkClick r:id="rId3">
                  <a:extLst>
                    <a:ext uri="{A12FA001-AC4F-418D-AE19-62706E023703}">
                      <ahyp:hlinkClr xmlns:ahyp="http://schemas.microsoft.com/office/drawing/2018/hyperlinkcolor" val="tx"/>
                    </a:ext>
                  </a:extLst>
                </a:hlinkClick>
              </a:rPr>
              <a:t>https://en.wikipedia.org/wiki/Chitragupta</a:t>
            </a:r>
            <a:r>
              <a:rPr lang="en-GB" sz="1800" dirty="0">
                <a:solidFill>
                  <a:schemeClr val="tx2"/>
                </a:solidFill>
                <a:effectLst/>
                <a:latin typeface="Athelas" panose="02000503000000020003" pitchFamily="2" charset="77"/>
                <a:ea typeface="Calibri" panose="020F0502020204030204" pitchFamily="34" charset="0"/>
              </a:rPr>
              <a:t> </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IN" sz="1800" dirty="0">
                <a:solidFill>
                  <a:schemeClr val="tx2"/>
                </a:solidFill>
                <a:effectLst/>
                <a:latin typeface="Athelas" panose="02000503000000020003" pitchFamily="2" charset="77"/>
                <a:ea typeface="Times New Roman" panose="02020603050405020304" pitchFamily="18" charset="0"/>
              </a:rPr>
              <a:t>COVID-19. (2022). Retrieved January 3, 2022, from </a:t>
            </a:r>
            <a:r>
              <a:rPr lang="en-IN" sz="1800" u="sng" dirty="0">
                <a:solidFill>
                  <a:schemeClr val="tx2"/>
                </a:solidFill>
                <a:effectLst/>
                <a:latin typeface="Athelas" panose="02000503000000020003" pitchFamily="2" charset="77"/>
                <a:ea typeface="Times New Roman" panose="02020603050405020304" pitchFamily="18" charset="0"/>
                <a:hlinkClick r:id="rId4">
                  <a:extLst>
                    <a:ext uri="{A12FA001-AC4F-418D-AE19-62706E023703}">
                      <ahyp:hlinkClr xmlns:ahyp="http://schemas.microsoft.com/office/drawing/2018/hyperlinkcolor" val="tx"/>
                    </a:ext>
                  </a:extLst>
                </a:hlinkClick>
              </a:rPr>
              <a:t>https://en.wikipedia.org/wiki/COVID-19</a:t>
            </a:r>
            <a:r>
              <a:rPr lang="en-IN" sz="1800" dirty="0">
                <a:solidFill>
                  <a:schemeClr val="tx2"/>
                </a:solidFill>
                <a:effectLst/>
                <a:latin typeface="Athelas" panose="02000503000000020003" pitchFamily="2" charset="77"/>
                <a:ea typeface="Times New Roman" panose="02020603050405020304" pitchFamily="18" charset="0"/>
              </a:rPr>
              <a:t> </a:t>
            </a:r>
          </a:p>
          <a:p>
            <a:pPr marL="0" indent="0" algn="just">
              <a:buNone/>
            </a:pPr>
            <a:r>
              <a:rPr lang="en-GB" sz="1800" dirty="0" err="1">
                <a:solidFill>
                  <a:schemeClr val="tx2"/>
                </a:solidFill>
                <a:effectLst/>
                <a:latin typeface="Athelas" panose="02000503000000020003" pitchFamily="2" charset="77"/>
                <a:ea typeface="Calibri" panose="020F0502020204030204" pitchFamily="34" charset="0"/>
              </a:rPr>
              <a:t>Coady</a:t>
            </a:r>
            <a:r>
              <a:rPr lang="en-GB" sz="1800" dirty="0">
                <a:solidFill>
                  <a:schemeClr val="tx2"/>
                </a:solidFill>
                <a:effectLst/>
                <a:latin typeface="Athelas" panose="02000503000000020003" pitchFamily="2" charset="77"/>
                <a:ea typeface="Calibri" panose="020F0502020204030204" pitchFamily="34" charset="0"/>
              </a:rPr>
              <a:t>, A., </a:t>
            </a:r>
            <a:r>
              <a:rPr lang="en-GB" sz="1800" dirty="0" err="1">
                <a:solidFill>
                  <a:schemeClr val="tx2"/>
                </a:solidFill>
                <a:effectLst/>
                <a:latin typeface="Athelas" panose="02000503000000020003" pitchFamily="2" charset="77"/>
                <a:ea typeface="Calibri" panose="020F0502020204030204" pitchFamily="34" charset="0"/>
              </a:rPr>
              <a:t>Lainchbury</a:t>
            </a:r>
            <a:r>
              <a:rPr lang="en-GB" sz="1800" dirty="0">
                <a:solidFill>
                  <a:schemeClr val="tx2"/>
                </a:solidFill>
                <a:effectLst/>
                <a:latin typeface="Athelas" panose="02000503000000020003" pitchFamily="2" charset="77"/>
                <a:ea typeface="Calibri" panose="020F0502020204030204" pitchFamily="34" charset="0"/>
              </a:rPr>
              <a:t>, K., Godard, R., &amp; Holtzman, S. (2022). What twitter can tell us about user experiences of crisis text lines: A qualitative study. </a:t>
            </a:r>
            <a:r>
              <a:rPr lang="en-GB" sz="1800" i="1" dirty="0">
                <a:solidFill>
                  <a:schemeClr val="tx2"/>
                </a:solidFill>
                <a:effectLst/>
                <a:latin typeface="Athelas" panose="02000503000000020003" pitchFamily="2" charset="77"/>
                <a:ea typeface="Calibri" panose="020F0502020204030204" pitchFamily="34" charset="0"/>
              </a:rPr>
              <a:t>Internet Interventions, 28. </a:t>
            </a:r>
            <a:r>
              <a:rPr lang="en-GB" sz="1800" dirty="0">
                <a:solidFill>
                  <a:schemeClr val="tx2"/>
                </a:solidFill>
                <a:effectLst/>
                <a:latin typeface="Athelas" panose="02000503000000020003" pitchFamily="2" charset="77"/>
                <a:ea typeface="Calibri" panose="020F0502020204030204" pitchFamily="34" charset="0"/>
              </a:rPr>
              <a:t> </a:t>
            </a:r>
            <a:r>
              <a:rPr lang="en-GB" sz="1800" u="sng" dirty="0">
                <a:solidFill>
                  <a:schemeClr val="tx2"/>
                </a:solidFill>
                <a:effectLst/>
                <a:latin typeface="Athelas" panose="02000503000000020003" pitchFamily="2" charset="77"/>
                <a:ea typeface="Calibri" panose="020F0502020204030204" pitchFamily="34" charset="0"/>
                <a:hlinkClick r:id="rId5">
                  <a:extLst>
                    <a:ext uri="{A12FA001-AC4F-418D-AE19-62706E023703}">
                      <ahyp:hlinkClr xmlns:ahyp="http://schemas.microsoft.com/office/drawing/2018/hyperlinkcolor" val="tx"/>
                    </a:ext>
                  </a:extLst>
                </a:hlinkClick>
              </a:rPr>
              <a:t>https://doi.org/10.1016/j.invent.2022.100526</a:t>
            </a:r>
            <a:r>
              <a:rPr lang="en-GB" sz="1800" dirty="0">
                <a:solidFill>
                  <a:schemeClr val="tx2"/>
                </a:solidFill>
                <a:effectLst/>
                <a:latin typeface="Athelas" panose="02000503000000020003" pitchFamily="2" charset="77"/>
                <a:ea typeface="Calibri" panose="020F0502020204030204" pitchFamily="34" charset="0"/>
              </a:rPr>
              <a:t> </a:t>
            </a:r>
            <a:endParaRPr lang="en-IN" sz="1800" dirty="0">
              <a:solidFill>
                <a:schemeClr val="tx2"/>
              </a:solidFill>
              <a:effectLst/>
              <a:latin typeface="Athelas" panose="02000503000000020003" pitchFamily="2" charset="77"/>
              <a:ea typeface="Calibri" panose="020F0502020204030204" pitchFamily="34" charset="0"/>
            </a:endParaRP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Gee, J. (1999). </a:t>
            </a:r>
            <a:r>
              <a:rPr lang="en-GB" sz="1800" i="1" dirty="0">
                <a:solidFill>
                  <a:schemeClr val="tx2"/>
                </a:solidFill>
                <a:effectLst/>
                <a:latin typeface="Athelas" panose="02000503000000020003" pitchFamily="2" charset="77"/>
                <a:ea typeface="Calibri" panose="020F0502020204030204" pitchFamily="34" charset="0"/>
              </a:rPr>
              <a:t>An Introduction to Discourse Analysis: Theory and method </a:t>
            </a:r>
            <a:r>
              <a:rPr lang="en-GB" sz="1800" dirty="0">
                <a:solidFill>
                  <a:schemeClr val="tx2"/>
                </a:solidFill>
                <a:effectLst/>
                <a:latin typeface="Athelas" panose="02000503000000020003" pitchFamily="2" charset="77"/>
                <a:ea typeface="Calibri" panose="020F0502020204030204" pitchFamily="34" charset="0"/>
              </a:rPr>
              <a:t>(1st ed.). Routledge. </a:t>
            </a:r>
            <a:endParaRPr lang="en-IN" sz="1800" dirty="0">
              <a:solidFill>
                <a:schemeClr val="tx2"/>
              </a:solidFill>
              <a:effectLst/>
              <a:latin typeface="Athelas" panose="02000503000000020003" pitchFamily="2" charset="77"/>
              <a:ea typeface="Calibri" panose="020F0502020204030204" pitchFamily="34" charset="0"/>
            </a:endParaRP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Gee, J. (2011). </a:t>
            </a:r>
            <a:r>
              <a:rPr lang="en-GB" sz="1800" i="1" dirty="0">
                <a:solidFill>
                  <a:schemeClr val="tx2"/>
                </a:solidFill>
                <a:effectLst/>
                <a:latin typeface="Athelas" panose="02000503000000020003" pitchFamily="2" charset="77"/>
                <a:ea typeface="Calibri" panose="020F0502020204030204" pitchFamily="34" charset="0"/>
              </a:rPr>
              <a:t>An Introduction to Discourse Analysis: Theory and method </a:t>
            </a:r>
            <a:r>
              <a:rPr lang="en-GB" sz="1800" dirty="0">
                <a:solidFill>
                  <a:schemeClr val="tx2"/>
                </a:solidFill>
                <a:effectLst/>
                <a:latin typeface="Athelas" panose="02000503000000020003" pitchFamily="2" charset="77"/>
                <a:ea typeface="Calibri" panose="020F0502020204030204" pitchFamily="34" charset="0"/>
              </a:rPr>
              <a:t>(3rd ed.). Routledge.</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GB" sz="1800" dirty="0" err="1">
                <a:solidFill>
                  <a:schemeClr val="tx2"/>
                </a:solidFill>
                <a:effectLst/>
                <a:latin typeface="Athelas" panose="02000503000000020003" pitchFamily="2" charset="77"/>
                <a:ea typeface="Calibri" panose="020F0502020204030204" pitchFamily="34" charset="0"/>
              </a:rPr>
              <a:t>Gla</a:t>
            </a:r>
            <a:r>
              <a:rPr lang="en-GB" sz="1800" dirty="0">
                <a:solidFill>
                  <a:schemeClr val="tx2"/>
                </a:solidFill>
                <a:effectLst/>
                <a:latin typeface="Athelas" panose="02000503000000020003" pitchFamily="2" charset="77"/>
                <a:ea typeface="Calibri" panose="020F0502020204030204" pitchFamily="34" charset="0"/>
              </a:rPr>
              <a:t>ˇ </a:t>
            </a:r>
            <a:r>
              <a:rPr lang="en-GB" sz="1800" dirty="0" err="1">
                <a:solidFill>
                  <a:schemeClr val="tx2"/>
                </a:solidFill>
                <a:effectLst/>
                <a:latin typeface="Athelas" panose="02000503000000020003" pitchFamily="2" charset="77"/>
                <a:ea typeface="Calibri" panose="020F0502020204030204" pitchFamily="34" charset="0"/>
              </a:rPr>
              <a:t>veanu</a:t>
            </a:r>
            <a:r>
              <a:rPr lang="en-GB" sz="1800" dirty="0">
                <a:solidFill>
                  <a:schemeClr val="tx2"/>
                </a:solidFill>
                <a:effectLst/>
                <a:latin typeface="Athelas" panose="02000503000000020003" pitchFamily="2" charset="77"/>
                <a:ea typeface="Calibri" panose="020F0502020204030204" pitchFamily="34" charset="0"/>
              </a:rPr>
              <a:t>, V. P., &amp; de Saint Laurent, C. (2021). Social Media Responses to the</a:t>
            </a:r>
            <a:r>
              <a:rPr lang="en-IN" sz="1800" dirty="0">
                <a:solidFill>
                  <a:schemeClr val="tx2"/>
                </a:solidFill>
                <a:latin typeface="Athelas" panose="02000503000000020003" pitchFamily="2" charset="77"/>
                <a:ea typeface="Calibri" panose="020F0502020204030204" pitchFamily="34" charset="0"/>
              </a:rPr>
              <a:t> </a:t>
            </a:r>
            <a:r>
              <a:rPr lang="en-GB" sz="1800" dirty="0">
                <a:solidFill>
                  <a:schemeClr val="tx2"/>
                </a:solidFill>
                <a:effectLst/>
                <a:latin typeface="Athelas" panose="02000503000000020003" pitchFamily="2" charset="77"/>
                <a:ea typeface="Calibri" panose="020F0502020204030204" pitchFamily="34" charset="0"/>
              </a:rPr>
              <a:t>Pandemic: What Makes a Coronavirus Meme Creative. </a:t>
            </a:r>
            <a:r>
              <a:rPr lang="en-GB" sz="1800" i="1" dirty="0">
                <a:solidFill>
                  <a:schemeClr val="tx2"/>
                </a:solidFill>
                <a:effectLst/>
                <a:latin typeface="Athelas" panose="02000503000000020003" pitchFamily="2" charset="77"/>
                <a:ea typeface="Calibri" panose="020F0502020204030204" pitchFamily="34" charset="0"/>
              </a:rPr>
              <a:t>Frontiers in Psychology, 12</a:t>
            </a:r>
            <a:r>
              <a:rPr lang="en-GB" sz="1800" dirty="0">
                <a:solidFill>
                  <a:schemeClr val="tx2"/>
                </a:solidFill>
                <a:effectLst/>
                <a:latin typeface="Athelas" panose="02000503000000020003" pitchFamily="2" charset="77"/>
                <a:ea typeface="Calibri" panose="020F0502020204030204" pitchFamily="34" charset="0"/>
              </a:rPr>
              <a:t>. </a:t>
            </a:r>
            <a:r>
              <a:rPr lang="en-GB" sz="1800" u="sng" dirty="0">
                <a:solidFill>
                  <a:schemeClr val="tx2"/>
                </a:solidFill>
                <a:effectLst/>
                <a:latin typeface="Athelas" panose="02000503000000020003" pitchFamily="2" charset="77"/>
                <a:ea typeface="Calibri" panose="020F0502020204030204" pitchFamily="34" charset="0"/>
                <a:hlinkClick r:id="rId6">
                  <a:extLst>
                    <a:ext uri="{A12FA001-AC4F-418D-AE19-62706E023703}">
                      <ahyp:hlinkClr xmlns:ahyp="http://schemas.microsoft.com/office/drawing/2018/hyperlinkcolor" val="tx"/>
                    </a:ext>
                  </a:extLst>
                </a:hlinkClick>
              </a:rPr>
              <a:t>http://dx.doi.org/10.3389/fpsyg.2021.569987</a:t>
            </a:r>
            <a:r>
              <a:rPr lang="en-GB" sz="1800" dirty="0">
                <a:solidFill>
                  <a:schemeClr val="tx2"/>
                </a:solidFill>
                <a:effectLst/>
                <a:latin typeface="Athelas" panose="02000503000000020003" pitchFamily="2" charset="77"/>
                <a:ea typeface="Calibri" panose="020F0502020204030204" pitchFamily="34" charset="0"/>
              </a:rPr>
              <a:t>  </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endParaRPr lang="en-IN" sz="1800" dirty="0">
              <a:solidFill>
                <a:schemeClr val="tx2"/>
              </a:solidFill>
              <a:effectLst/>
              <a:latin typeface="Athelas" panose="02000503000000020003" pitchFamily="2" charset="77"/>
              <a:ea typeface="Times New Roman" panose="02020603050405020304" pitchFamily="18" charset="0"/>
            </a:endParaRPr>
          </a:p>
          <a:p>
            <a:pPr marL="0" indent="0">
              <a:buNone/>
            </a:pPr>
            <a:endParaRPr lang="en-US" sz="1800" dirty="0">
              <a:solidFill>
                <a:schemeClr val="tx2"/>
              </a:solidFill>
              <a:latin typeface="Athelas" panose="02000503000000020003" pitchFamily="2" charset="77"/>
            </a:endParaRPr>
          </a:p>
        </p:txBody>
      </p:sp>
      <p:sp>
        <p:nvSpPr>
          <p:cNvPr id="4" name="Date Placeholder 3">
            <a:extLst>
              <a:ext uri="{FF2B5EF4-FFF2-40B4-BE49-F238E27FC236}">
                <a16:creationId xmlns:a16="http://schemas.microsoft.com/office/drawing/2014/main" id="{73742659-5FA2-EE48-B554-7BA18489754A}"/>
              </a:ext>
            </a:extLst>
          </p:cNvPr>
          <p:cNvSpPr>
            <a:spLocks noGrp="1"/>
          </p:cNvSpPr>
          <p:nvPr>
            <p:ph type="dt" sz="half" idx="10"/>
          </p:nvPr>
        </p:nvSpPr>
        <p:spPr/>
        <p:txBody>
          <a:bodyPr/>
          <a:lstStyle/>
          <a:p>
            <a:fld id="{E28A3F4A-4AAD-DD4E-ACFB-8F36A72FA683}" type="datetime1">
              <a:rPr lang="en-IN" smtClean="0"/>
              <a:t>23/03/23</a:t>
            </a:fld>
            <a:endParaRPr lang="en-US"/>
          </a:p>
        </p:txBody>
      </p:sp>
      <p:sp>
        <p:nvSpPr>
          <p:cNvPr id="5" name="Footer Placeholder 4">
            <a:extLst>
              <a:ext uri="{FF2B5EF4-FFF2-40B4-BE49-F238E27FC236}">
                <a16:creationId xmlns:a16="http://schemas.microsoft.com/office/drawing/2014/main" id="{3AB23FE3-FABE-3F4D-B2FF-C5D52E53F7E6}"/>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6DD8B83D-CA43-5341-A13D-F0CEA3B428A9}"/>
              </a:ext>
            </a:extLst>
          </p:cNvPr>
          <p:cNvSpPr>
            <a:spLocks noGrp="1"/>
          </p:cNvSpPr>
          <p:nvPr>
            <p:ph type="sldNum" sz="quarter" idx="12"/>
          </p:nvPr>
        </p:nvSpPr>
        <p:spPr/>
        <p:txBody>
          <a:bodyPr/>
          <a:lstStyle/>
          <a:p>
            <a:fld id="{1AC0DD1A-634D-BC4F-959A-D02108EAC887}" type="slidenum">
              <a:rPr lang="en-US" smtClean="0"/>
              <a:t>13</a:t>
            </a:fld>
            <a:endParaRPr lang="en-US"/>
          </a:p>
        </p:txBody>
      </p:sp>
      <p:pic>
        <p:nvPicPr>
          <p:cNvPr id="8" name="Picture 7">
            <a:extLst>
              <a:ext uri="{FF2B5EF4-FFF2-40B4-BE49-F238E27FC236}">
                <a16:creationId xmlns:a16="http://schemas.microsoft.com/office/drawing/2014/main" id="{8CF55031-C8B4-7F48-AEB0-D212C688F627}"/>
              </a:ext>
            </a:extLst>
          </p:cNvPr>
          <p:cNvPicPr>
            <a:picLocks noChangeAspect="1"/>
          </p:cNvPicPr>
          <p:nvPr/>
        </p:nvPicPr>
        <p:blipFill>
          <a:blip r:embed="rId7"/>
          <a:stretch>
            <a:fillRect/>
          </a:stretch>
        </p:blipFill>
        <p:spPr>
          <a:xfrm>
            <a:off x="191853" y="849892"/>
            <a:ext cx="628650" cy="840554"/>
          </a:xfrm>
          <a:prstGeom prst="rect">
            <a:avLst/>
          </a:prstGeom>
        </p:spPr>
      </p:pic>
    </p:spTree>
    <p:extLst>
      <p:ext uri="{BB962C8B-B14F-4D97-AF65-F5344CB8AC3E}">
        <p14:creationId xmlns:p14="http://schemas.microsoft.com/office/powerpoint/2010/main" val="168781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8E25-0377-2648-A859-FF5073FA7D77}"/>
              </a:ext>
            </a:extLst>
          </p:cNvPr>
          <p:cNvSpPr>
            <a:spLocks noGrp="1"/>
          </p:cNvSpPr>
          <p:nvPr>
            <p:ph type="title"/>
          </p:nvPr>
        </p:nvSpPr>
        <p:spPr/>
        <p:txBody>
          <a:bodyPr>
            <a:normAutofit/>
          </a:bodyPr>
          <a:lstStyle/>
          <a:p>
            <a:r>
              <a:rPr lang="en-US" sz="3200" dirty="0">
                <a:latin typeface="Athelas" panose="02000503000000020003" pitchFamily="2" charset="77"/>
              </a:rPr>
              <a:t>References</a:t>
            </a:r>
          </a:p>
        </p:txBody>
      </p:sp>
      <p:sp>
        <p:nvSpPr>
          <p:cNvPr id="3" name="Content Placeholder 2">
            <a:extLst>
              <a:ext uri="{FF2B5EF4-FFF2-40B4-BE49-F238E27FC236}">
                <a16:creationId xmlns:a16="http://schemas.microsoft.com/office/drawing/2014/main" id="{75EF02E0-F200-0F47-8D35-BD5F21A83721}"/>
              </a:ext>
            </a:extLst>
          </p:cNvPr>
          <p:cNvSpPr>
            <a:spLocks noGrp="1"/>
          </p:cNvSpPr>
          <p:nvPr>
            <p:ph idx="1"/>
          </p:nvPr>
        </p:nvSpPr>
        <p:spPr/>
        <p:txBody>
          <a:bodyPr>
            <a:noAutofit/>
          </a:bodyPr>
          <a:lstStyle/>
          <a:p>
            <a:pPr marL="0" indent="0" algn="just">
              <a:buNone/>
            </a:pPr>
            <a:r>
              <a:rPr lang="en-GB" sz="1800" dirty="0">
                <a:solidFill>
                  <a:schemeClr val="tx2"/>
                </a:solidFill>
                <a:effectLst/>
                <a:latin typeface="Athelas" panose="02000503000000020003" pitchFamily="2" charset="77"/>
                <a:ea typeface="Calibri" panose="020F0502020204030204" pitchFamily="34" charset="0"/>
              </a:rPr>
              <a:t>Halliday, M. A. K. (1978). </a:t>
            </a:r>
            <a:r>
              <a:rPr lang="en-GB" sz="1800" i="1" dirty="0">
                <a:solidFill>
                  <a:schemeClr val="tx2"/>
                </a:solidFill>
                <a:effectLst/>
                <a:latin typeface="Athelas" panose="02000503000000020003" pitchFamily="2" charset="77"/>
                <a:ea typeface="Calibri" panose="020F0502020204030204" pitchFamily="34" charset="0"/>
              </a:rPr>
              <a:t>Language as social semiotic: The social interpretation of language and meaning</a:t>
            </a:r>
            <a:r>
              <a:rPr lang="en-GB" sz="1800" dirty="0">
                <a:solidFill>
                  <a:schemeClr val="tx2"/>
                </a:solidFill>
                <a:effectLst/>
                <a:latin typeface="Athelas" panose="02000503000000020003" pitchFamily="2" charset="77"/>
                <a:ea typeface="Calibri" panose="020F0502020204030204" pitchFamily="34" charset="0"/>
              </a:rPr>
              <a:t>. London: Edward Arnold</a:t>
            </a:r>
            <a:r>
              <a:rPr lang="en-GB" sz="1800" i="1" dirty="0">
                <a:solidFill>
                  <a:schemeClr val="tx2"/>
                </a:solidFill>
                <a:effectLst/>
                <a:latin typeface="Athelas" panose="02000503000000020003" pitchFamily="2" charset="77"/>
                <a:ea typeface="Calibri" panose="020F0502020204030204" pitchFamily="34" charset="0"/>
              </a:rPr>
              <a:t>.</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IN" sz="1800" dirty="0">
                <a:solidFill>
                  <a:schemeClr val="tx2"/>
                </a:solidFill>
                <a:effectLst/>
                <a:latin typeface="Athelas" panose="02000503000000020003" pitchFamily="2" charset="77"/>
                <a:ea typeface="Times New Roman" panose="02020603050405020304" pitchFamily="18" charset="0"/>
              </a:rPr>
              <a:t>Hussein, A., &amp; </a:t>
            </a:r>
            <a:r>
              <a:rPr lang="en-IN" sz="1800" dirty="0" err="1">
                <a:solidFill>
                  <a:schemeClr val="tx2"/>
                </a:solidFill>
                <a:effectLst/>
                <a:latin typeface="Athelas" panose="02000503000000020003" pitchFamily="2" charset="77"/>
                <a:ea typeface="Times New Roman" panose="02020603050405020304" pitchFamily="18" charset="0"/>
              </a:rPr>
              <a:t>Aljamili</a:t>
            </a:r>
            <a:r>
              <a:rPr lang="en-IN" sz="1800" dirty="0">
                <a:solidFill>
                  <a:schemeClr val="tx2"/>
                </a:solidFill>
                <a:effectLst/>
                <a:latin typeface="Athelas" panose="02000503000000020003" pitchFamily="2" charset="77"/>
                <a:ea typeface="Times New Roman" panose="02020603050405020304" pitchFamily="18" charset="0"/>
              </a:rPr>
              <a:t>, L. (2020). COVID-19 </a:t>
            </a:r>
            <a:r>
              <a:rPr lang="en-IN" sz="1800" dirty="0" err="1">
                <a:solidFill>
                  <a:schemeClr val="tx2"/>
                </a:solidFill>
                <a:effectLst/>
                <a:latin typeface="Athelas" panose="02000503000000020003" pitchFamily="2" charset="77"/>
                <a:ea typeface="Times New Roman" panose="02020603050405020304" pitchFamily="18" charset="0"/>
              </a:rPr>
              <a:t>humor</a:t>
            </a:r>
            <a:r>
              <a:rPr lang="en-IN" sz="1800" dirty="0">
                <a:solidFill>
                  <a:schemeClr val="tx2"/>
                </a:solidFill>
                <a:effectLst/>
                <a:latin typeface="Athelas" panose="02000503000000020003" pitchFamily="2" charset="77"/>
                <a:ea typeface="Times New Roman" panose="02020603050405020304" pitchFamily="18" charset="0"/>
              </a:rPr>
              <a:t> in Jordanian social media: A socio-semiotic approach. </a:t>
            </a:r>
            <a:r>
              <a:rPr lang="en-IN" sz="1800" i="1" dirty="0" err="1">
                <a:solidFill>
                  <a:schemeClr val="tx2"/>
                </a:solidFill>
                <a:effectLst/>
                <a:latin typeface="Athelas" panose="02000503000000020003" pitchFamily="2" charset="77"/>
                <a:ea typeface="Times New Roman" panose="02020603050405020304" pitchFamily="18" charset="0"/>
              </a:rPr>
              <a:t>Heliyon</a:t>
            </a:r>
            <a:r>
              <a:rPr lang="en-IN" sz="1800" i="1" dirty="0">
                <a:solidFill>
                  <a:schemeClr val="tx2"/>
                </a:solidFill>
                <a:effectLst/>
                <a:latin typeface="Athelas" panose="02000503000000020003" pitchFamily="2" charset="77"/>
                <a:ea typeface="Times New Roman" panose="02020603050405020304" pitchFamily="18" charset="0"/>
              </a:rPr>
              <a:t>, 6</a:t>
            </a:r>
            <a:r>
              <a:rPr lang="en-IN" sz="1800" dirty="0">
                <a:solidFill>
                  <a:schemeClr val="tx2"/>
                </a:solidFill>
                <a:effectLst/>
                <a:latin typeface="Athelas" panose="02000503000000020003" pitchFamily="2" charset="77"/>
                <a:ea typeface="Times New Roman" panose="02020603050405020304" pitchFamily="18" charset="0"/>
              </a:rPr>
              <a:t>(12). </a:t>
            </a:r>
            <a:r>
              <a:rPr lang="en-IN" sz="1800" u="sng" dirty="0">
                <a:solidFill>
                  <a:schemeClr val="tx2"/>
                </a:solidFill>
                <a:effectLst/>
                <a:latin typeface="Athelas" panose="02000503000000020003" pitchFamily="2" charset="77"/>
                <a:ea typeface="Times New Roman" panose="02020603050405020304" pitchFamily="18" charset="0"/>
                <a:hlinkClick r:id="rId2">
                  <a:extLst>
                    <a:ext uri="{A12FA001-AC4F-418D-AE19-62706E023703}">
                      <ahyp:hlinkClr xmlns:ahyp="http://schemas.microsoft.com/office/drawing/2018/hyperlinkcolor" val="tx"/>
                    </a:ext>
                  </a:extLst>
                </a:hlinkClick>
              </a:rPr>
              <a:t>https://doi.org/10.1016/j.heliyon.2020.e05696</a:t>
            </a:r>
            <a:r>
              <a:rPr lang="en-IN" sz="1800" dirty="0">
                <a:solidFill>
                  <a:schemeClr val="tx2"/>
                </a:solidFill>
                <a:effectLst/>
                <a:latin typeface="Athelas" panose="02000503000000020003" pitchFamily="2" charset="77"/>
                <a:ea typeface="Times New Roman" panose="02020603050405020304" pitchFamily="18" charset="0"/>
              </a:rPr>
              <a:t> </a:t>
            </a:r>
          </a:p>
          <a:p>
            <a:pPr marL="0" indent="0" algn="just">
              <a:buNone/>
            </a:pPr>
            <a:r>
              <a:rPr lang="en-IN" sz="1800" dirty="0">
                <a:solidFill>
                  <a:schemeClr val="tx2"/>
                </a:solidFill>
                <a:effectLst/>
                <a:latin typeface="Athelas" panose="02000503000000020003" pitchFamily="2" charset="77"/>
                <a:ea typeface="Times New Roman" panose="02020603050405020304" pitchFamily="18" charset="0"/>
              </a:rPr>
              <a:t>Inshallah. (2022). Retrieved November 12, 2022, from </a:t>
            </a:r>
            <a:r>
              <a:rPr lang="en-IN" sz="1800" u="sng" dirty="0">
                <a:solidFill>
                  <a:schemeClr val="tx2"/>
                </a:solidFill>
                <a:effectLst/>
                <a:latin typeface="Athelas" panose="02000503000000020003" pitchFamily="2" charset="77"/>
                <a:ea typeface="Times New Roman" panose="02020603050405020304" pitchFamily="18" charset="0"/>
                <a:hlinkClick r:id="rId3">
                  <a:extLst>
                    <a:ext uri="{A12FA001-AC4F-418D-AE19-62706E023703}">
                      <ahyp:hlinkClr xmlns:ahyp="http://schemas.microsoft.com/office/drawing/2018/hyperlinkcolor" val="tx"/>
                    </a:ext>
                  </a:extLst>
                </a:hlinkClick>
              </a:rPr>
              <a:t>https://en.wikipedia.org/wiki/Inshallah</a:t>
            </a:r>
            <a:r>
              <a:rPr lang="en-IN" sz="1800" dirty="0">
                <a:solidFill>
                  <a:schemeClr val="tx2"/>
                </a:solidFill>
                <a:effectLst/>
                <a:latin typeface="Athelas" panose="02000503000000020003" pitchFamily="2" charset="77"/>
                <a:ea typeface="Times New Roman" panose="02020603050405020304" pitchFamily="18" charset="0"/>
              </a:rPr>
              <a:t> </a:t>
            </a:r>
          </a:p>
          <a:p>
            <a:pPr marL="0" indent="0" algn="just">
              <a:buNone/>
            </a:pPr>
            <a:r>
              <a:rPr lang="en-IN" sz="1800" dirty="0">
                <a:solidFill>
                  <a:schemeClr val="tx2"/>
                </a:solidFill>
                <a:effectLst/>
                <a:latin typeface="Athelas" panose="02000503000000020003" pitchFamily="2" charset="77"/>
                <a:ea typeface="Times New Roman" panose="02020603050405020304" pitchFamily="18" charset="0"/>
              </a:rPr>
              <a:t>Jha, V. K., </a:t>
            </a:r>
            <a:r>
              <a:rPr lang="en-IN" sz="1800" dirty="0" err="1">
                <a:solidFill>
                  <a:schemeClr val="tx2"/>
                </a:solidFill>
                <a:effectLst/>
                <a:latin typeface="Athelas" panose="02000503000000020003" pitchFamily="2" charset="77"/>
                <a:ea typeface="Times New Roman" panose="02020603050405020304" pitchFamily="18" charset="0"/>
              </a:rPr>
              <a:t>Hrudya</a:t>
            </a:r>
            <a:r>
              <a:rPr lang="en-IN" sz="1800" dirty="0">
                <a:solidFill>
                  <a:schemeClr val="tx2"/>
                </a:solidFill>
                <a:effectLst/>
                <a:latin typeface="Athelas" panose="02000503000000020003" pitchFamily="2" charset="77"/>
                <a:ea typeface="Times New Roman" panose="02020603050405020304" pitchFamily="18" charset="0"/>
              </a:rPr>
              <a:t>, P., </a:t>
            </a:r>
            <a:r>
              <a:rPr lang="en-IN" sz="1800" dirty="0" err="1">
                <a:solidFill>
                  <a:schemeClr val="tx2"/>
                </a:solidFill>
                <a:effectLst/>
                <a:latin typeface="Athelas" panose="02000503000000020003" pitchFamily="2" charset="77"/>
                <a:ea typeface="Times New Roman" panose="02020603050405020304" pitchFamily="18" charset="0"/>
              </a:rPr>
              <a:t>Vinu</a:t>
            </a:r>
            <a:r>
              <a:rPr lang="en-IN" sz="1800" dirty="0">
                <a:solidFill>
                  <a:schemeClr val="tx2"/>
                </a:solidFill>
                <a:effectLst/>
                <a:latin typeface="Athelas" panose="02000503000000020003" pitchFamily="2" charset="77"/>
                <a:ea typeface="Times New Roman" panose="02020603050405020304" pitchFamily="18" charset="0"/>
              </a:rPr>
              <a:t>, P. N., Vijayan, V., &amp; </a:t>
            </a:r>
            <a:r>
              <a:rPr lang="en-IN" sz="1800" dirty="0" err="1">
                <a:solidFill>
                  <a:schemeClr val="tx2"/>
                </a:solidFill>
                <a:effectLst/>
                <a:latin typeface="Athelas" panose="02000503000000020003" pitchFamily="2" charset="77"/>
                <a:ea typeface="Times New Roman" panose="02020603050405020304" pitchFamily="18" charset="0"/>
              </a:rPr>
              <a:t>Prabaharan</a:t>
            </a:r>
            <a:r>
              <a:rPr lang="en-IN" sz="1800" dirty="0">
                <a:solidFill>
                  <a:schemeClr val="tx2"/>
                </a:solidFill>
                <a:effectLst/>
                <a:latin typeface="Athelas" panose="02000503000000020003" pitchFamily="2" charset="77"/>
                <a:ea typeface="Times New Roman" panose="02020603050405020304" pitchFamily="18" charset="0"/>
              </a:rPr>
              <a:t>, P. (2020). </a:t>
            </a:r>
            <a:r>
              <a:rPr lang="en-IN" sz="1800" i="1" dirty="0">
                <a:solidFill>
                  <a:schemeClr val="tx2"/>
                </a:solidFill>
                <a:effectLst/>
                <a:latin typeface="Athelas" panose="02000503000000020003" pitchFamily="2" charset="77"/>
                <a:ea typeface="Times New Roman" panose="02020603050405020304" pitchFamily="18" charset="0"/>
              </a:rPr>
              <a:t>DHOT-Repository and Classification of Offensive Tweets in the Hindi Language</a:t>
            </a:r>
            <a:r>
              <a:rPr lang="en-IN" sz="1800" i="1" u="sng" dirty="0">
                <a:solidFill>
                  <a:schemeClr val="tx2"/>
                </a:solidFill>
                <a:effectLst/>
                <a:latin typeface="Athelas" panose="02000503000000020003" pitchFamily="2" charset="77"/>
                <a:ea typeface="Times New Roman" panose="02020603050405020304" pitchFamily="18" charset="0"/>
              </a:rPr>
              <a:t> </a:t>
            </a:r>
            <a:r>
              <a:rPr lang="en-IN" sz="1800" i="1" dirty="0">
                <a:solidFill>
                  <a:schemeClr val="tx2"/>
                </a:solidFill>
                <a:effectLst/>
                <a:latin typeface="Athelas" panose="02000503000000020003" pitchFamily="2" charset="77"/>
                <a:ea typeface="Times New Roman" panose="02020603050405020304" pitchFamily="18" charset="0"/>
              </a:rPr>
              <a:t>Procedia Computer Science,</a:t>
            </a:r>
            <a:r>
              <a:rPr lang="en-IN" sz="1800" dirty="0">
                <a:solidFill>
                  <a:schemeClr val="tx2"/>
                </a:solidFill>
                <a:effectLst/>
                <a:latin typeface="Athelas" panose="02000503000000020003" pitchFamily="2" charset="77"/>
                <a:ea typeface="Times New Roman" panose="02020603050405020304" pitchFamily="18" charset="0"/>
              </a:rPr>
              <a:t> </a:t>
            </a:r>
            <a:r>
              <a:rPr lang="en-IN" sz="1800" i="1" dirty="0">
                <a:solidFill>
                  <a:schemeClr val="tx2"/>
                </a:solidFill>
                <a:effectLst/>
                <a:latin typeface="Athelas" panose="02000503000000020003" pitchFamily="2" charset="77"/>
                <a:ea typeface="Times New Roman" panose="02020603050405020304" pitchFamily="18" charset="0"/>
              </a:rPr>
              <a:t>171, </a:t>
            </a:r>
            <a:r>
              <a:rPr lang="en-IN" sz="1800" dirty="0">
                <a:solidFill>
                  <a:schemeClr val="tx2"/>
                </a:solidFill>
                <a:effectLst/>
                <a:latin typeface="Athelas" panose="02000503000000020003" pitchFamily="2" charset="77"/>
                <a:ea typeface="Times New Roman" panose="02020603050405020304" pitchFamily="18" charset="0"/>
              </a:rPr>
              <a:t>2324–2333. </a:t>
            </a:r>
            <a:r>
              <a:rPr lang="en-IN" sz="1800" u="sng" dirty="0">
                <a:solidFill>
                  <a:schemeClr val="tx2"/>
                </a:solidFill>
                <a:effectLst/>
                <a:latin typeface="Athelas" panose="02000503000000020003" pitchFamily="2" charset="77"/>
                <a:ea typeface="Times New Roman" panose="02020603050405020304" pitchFamily="18" charset="0"/>
                <a:hlinkClick r:id="rId4">
                  <a:extLst>
                    <a:ext uri="{A12FA001-AC4F-418D-AE19-62706E023703}">
                      <ahyp:hlinkClr xmlns:ahyp="http://schemas.microsoft.com/office/drawing/2018/hyperlinkcolor" val="tx"/>
                    </a:ext>
                  </a:extLst>
                </a:hlinkClick>
              </a:rPr>
              <a:t>http://dx.doi.org/10.1016/j.procs.2020.04.252</a:t>
            </a:r>
            <a:r>
              <a:rPr lang="en-IN" sz="1800" dirty="0">
                <a:solidFill>
                  <a:schemeClr val="tx2"/>
                </a:solidFill>
                <a:effectLst/>
                <a:latin typeface="Athelas" panose="02000503000000020003" pitchFamily="2" charset="77"/>
                <a:ea typeface="Times New Roman" panose="02020603050405020304" pitchFamily="18" charset="0"/>
              </a:rPr>
              <a:t>  </a:t>
            </a:r>
          </a:p>
          <a:p>
            <a:pPr marL="0" indent="0" algn="just">
              <a:buNone/>
            </a:pPr>
            <a:r>
              <a:rPr lang="en-IN" sz="1800" dirty="0">
                <a:solidFill>
                  <a:schemeClr val="tx2"/>
                </a:solidFill>
                <a:effectLst/>
                <a:latin typeface="Athelas" panose="02000503000000020003" pitchFamily="2" charset="77"/>
                <a:ea typeface="Times New Roman" panose="02020603050405020304" pitchFamily="18" charset="0"/>
              </a:rPr>
              <a:t>Martin, R. A.﻿ (2007).</a:t>
            </a:r>
            <a:r>
              <a:rPr lang="en-IN" sz="1800" i="1" dirty="0">
                <a:solidFill>
                  <a:schemeClr val="tx2"/>
                </a:solidFill>
                <a:effectLst/>
                <a:latin typeface="Athelas" panose="02000503000000020003" pitchFamily="2" charset="77"/>
                <a:ea typeface="Times New Roman" panose="02020603050405020304" pitchFamily="18" charset="0"/>
              </a:rPr>
              <a:t> The Psychology of </a:t>
            </a:r>
            <a:r>
              <a:rPr lang="en-IN" sz="1800" i="1" dirty="0" err="1">
                <a:solidFill>
                  <a:schemeClr val="tx2"/>
                </a:solidFill>
                <a:effectLst/>
                <a:latin typeface="Athelas" panose="02000503000000020003" pitchFamily="2" charset="77"/>
                <a:ea typeface="Times New Roman" panose="02020603050405020304" pitchFamily="18" charset="0"/>
              </a:rPr>
              <a:t>Humor</a:t>
            </a:r>
            <a:r>
              <a:rPr lang="en-IN" sz="1800" i="1" dirty="0">
                <a:solidFill>
                  <a:schemeClr val="tx2"/>
                </a:solidFill>
                <a:effectLst/>
                <a:latin typeface="Athelas" panose="02000503000000020003" pitchFamily="2" charset="77"/>
                <a:ea typeface="Times New Roman" panose="02020603050405020304" pitchFamily="18" charset="0"/>
              </a:rPr>
              <a:t>: An Integrative Approach</a:t>
            </a:r>
            <a:r>
              <a:rPr lang="en-IN" sz="1800" dirty="0">
                <a:solidFill>
                  <a:schemeClr val="tx2"/>
                </a:solidFill>
                <a:effectLst/>
                <a:latin typeface="Athelas" panose="02000503000000020003" pitchFamily="2" charset="77"/>
                <a:ea typeface="Times New Roman" panose="02020603050405020304" pitchFamily="18" charset="0"/>
              </a:rPr>
              <a:t>. Academic Press.</a:t>
            </a: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Martínez-</a:t>
            </a:r>
            <a:r>
              <a:rPr lang="en-GB" sz="1800" dirty="0" err="1">
                <a:solidFill>
                  <a:schemeClr val="tx2"/>
                </a:solidFill>
                <a:effectLst/>
                <a:latin typeface="Athelas" panose="02000503000000020003" pitchFamily="2" charset="77"/>
                <a:ea typeface="Calibri" panose="020F0502020204030204" pitchFamily="34" charset="0"/>
              </a:rPr>
              <a:t>Cardama</a:t>
            </a:r>
            <a:r>
              <a:rPr lang="en-GB" sz="1800" dirty="0">
                <a:solidFill>
                  <a:schemeClr val="tx2"/>
                </a:solidFill>
                <a:effectLst/>
                <a:latin typeface="Athelas" panose="02000503000000020003" pitchFamily="2" charset="77"/>
                <a:ea typeface="Calibri" panose="020F0502020204030204" pitchFamily="34" charset="0"/>
              </a:rPr>
              <a:t>, S., &amp; García-López, F. (2021). Ephemeral mimetics: memes, an X-ray of Covid-19. </a:t>
            </a:r>
            <a:r>
              <a:rPr lang="en-GB" sz="1800" i="1" dirty="0">
                <a:solidFill>
                  <a:schemeClr val="tx2"/>
                </a:solidFill>
                <a:effectLst/>
                <a:latin typeface="Athelas" panose="02000503000000020003" pitchFamily="2" charset="77"/>
                <a:ea typeface="Calibri" panose="020F0502020204030204" pitchFamily="34" charset="0"/>
              </a:rPr>
              <a:t>The European Journal of Humour Research, 9</a:t>
            </a:r>
            <a:r>
              <a:rPr lang="en-GB" sz="1800" dirty="0">
                <a:solidFill>
                  <a:schemeClr val="tx2"/>
                </a:solidFill>
                <a:effectLst/>
                <a:latin typeface="Athelas" panose="02000503000000020003" pitchFamily="2" charset="77"/>
                <a:ea typeface="Calibri" panose="020F0502020204030204" pitchFamily="34" charset="0"/>
              </a:rPr>
              <a:t>(4), 35–57. </a:t>
            </a:r>
            <a:r>
              <a:rPr lang="en-GB" sz="1800" u="sng" dirty="0">
                <a:solidFill>
                  <a:schemeClr val="tx2"/>
                </a:solidFill>
                <a:effectLst/>
                <a:latin typeface="Athelas" panose="02000503000000020003" pitchFamily="2" charset="77"/>
                <a:ea typeface="Calibri" panose="020F0502020204030204" pitchFamily="34" charset="0"/>
                <a:hlinkClick r:id="rId5">
                  <a:extLst>
                    <a:ext uri="{A12FA001-AC4F-418D-AE19-62706E023703}">
                      <ahyp:hlinkClr xmlns:ahyp="http://schemas.microsoft.com/office/drawing/2018/hyperlinkcolor" val="tx"/>
                    </a:ext>
                  </a:extLst>
                </a:hlinkClick>
              </a:rPr>
              <a:t>http://dx.doi.org/10.7592/EJHR2021.9.4.558</a:t>
            </a:r>
            <a:r>
              <a:rPr lang="en-GB" sz="1800" i="1" dirty="0">
                <a:solidFill>
                  <a:schemeClr val="tx2"/>
                </a:solidFill>
                <a:effectLst/>
                <a:latin typeface="Athelas" panose="02000503000000020003" pitchFamily="2" charset="77"/>
                <a:ea typeface="Calibri" panose="020F0502020204030204" pitchFamily="34" charset="0"/>
              </a:rPr>
              <a:t> </a:t>
            </a:r>
            <a:endParaRPr lang="en-IN" sz="1800" dirty="0">
              <a:solidFill>
                <a:schemeClr val="tx2"/>
              </a:solidFill>
              <a:effectLst/>
              <a:latin typeface="Athelas" panose="02000503000000020003" pitchFamily="2" charset="77"/>
              <a:ea typeface="Times New Roman" panose="02020603050405020304" pitchFamily="18" charset="0"/>
            </a:endParaRPr>
          </a:p>
          <a:p>
            <a:endParaRPr lang="en-US" sz="1800" dirty="0"/>
          </a:p>
        </p:txBody>
      </p:sp>
      <p:sp>
        <p:nvSpPr>
          <p:cNvPr id="4" name="Date Placeholder 3">
            <a:extLst>
              <a:ext uri="{FF2B5EF4-FFF2-40B4-BE49-F238E27FC236}">
                <a16:creationId xmlns:a16="http://schemas.microsoft.com/office/drawing/2014/main" id="{354449D7-57CD-5F44-BEBE-5A2A484C66BA}"/>
              </a:ext>
            </a:extLst>
          </p:cNvPr>
          <p:cNvSpPr>
            <a:spLocks noGrp="1"/>
          </p:cNvSpPr>
          <p:nvPr>
            <p:ph type="dt" sz="half" idx="10"/>
          </p:nvPr>
        </p:nvSpPr>
        <p:spPr/>
        <p:txBody>
          <a:bodyPr/>
          <a:lstStyle/>
          <a:p>
            <a:fld id="{93B2730A-E206-144D-8ADA-3AB58E457E8D}" type="datetime1">
              <a:rPr lang="en-IN" smtClean="0"/>
              <a:t>23/03/23</a:t>
            </a:fld>
            <a:endParaRPr lang="en-US"/>
          </a:p>
        </p:txBody>
      </p:sp>
      <p:sp>
        <p:nvSpPr>
          <p:cNvPr id="5" name="Footer Placeholder 4">
            <a:extLst>
              <a:ext uri="{FF2B5EF4-FFF2-40B4-BE49-F238E27FC236}">
                <a16:creationId xmlns:a16="http://schemas.microsoft.com/office/drawing/2014/main" id="{AF65F5AC-AFBF-534E-A34E-C866759BCC04}"/>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C7E6FBC7-0248-AB45-9089-11F6EB661B54}"/>
              </a:ext>
            </a:extLst>
          </p:cNvPr>
          <p:cNvSpPr>
            <a:spLocks noGrp="1"/>
          </p:cNvSpPr>
          <p:nvPr>
            <p:ph type="sldNum" sz="quarter" idx="12"/>
          </p:nvPr>
        </p:nvSpPr>
        <p:spPr/>
        <p:txBody>
          <a:bodyPr/>
          <a:lstStyle/>
          <a:p>
            <a:fld id="{1AC0DD1A-634D-BC4F-959A-D02108EAC887}" type="slidenum">
              <a:rPr lang="en-US" smtClean="0"/>
              <a:t>14</a:t>
            </a:fld>
            <a:endParaRPr lang="en-US"/>
          </a:p>
        </p:txBody>
      </p:sp>
      <p:pic>
        <p:nvPicPr>
          <p:cNvPr id="7" name="Picture 6">
            <a:extLst>
              <a:ext uri="{FF2B5EF4-FFF2-40B4-BE49-F238E27FC236}">
                <a16:creationId xmlns:a16="http://schemas.microsoft.com/office/drawing/2014/main" id="{46791A0C-2C1C-514F-B60E-F3228E82F486}"/>
              </a:ext>
            </a:extLst>
          </p:cNvPr>
          <p:cNvPicPr>
            <a:picLocks noChangeAspect="1"/>
          </p:cNvPicPr>
          <p:nvPr/>
        </p:nvPicPr>
        <p:blipFill>
          <a:blip r:embed="rId6"/>
          <a:stretch>
            <a:fillRect/>
          </a:stretch>
        </p:blipFill>
        <p:spPr>
          <a:xfrm>
            <a:off x="191853" y="849892"/>
            <a:ext cx="628650" cy="840554"/>
          </a:xfrm>
          <a:prstGeom prst="rect">
            <a:avLst/>
          </a:prstGeom>
        </p:spPr>
      </p:pic>
    </p:spTree>
    <p:extLst>
      <p:ext uri="{BB962C8B-B14F-4D97-AF65-F5344CB8AC3E}">
        <p14:creationId xmlns:p14="http://schemas.microsoft.com/office/powerpoint/2010/main" val="3772905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0AB5-DD7F-3643-97E4-5E6B68324CEF}"/>
              </a:ext>
            </a:extLst>
          </p:cNvPr>
          <p:cNvSpPr>
            <a:spLocks noGrp="1"/>
          </p:cNvSpPr>
          <p:nvPr>
            <p:ph type="title"/>
          </p:nvPr>
        </p:nvSpPr>
        <p:spPr/>
        <p:txBody>
          <a:bodyPr>
            <a:normAutofit/>
          </a:bodyPr>
          <a:lstStyle/>
          <a:p>
            <a:r>
              <a:rPr lang="en-US" sz="3200" dirty="0">
                <a:latin typeface="Athelas" panose="02000503000000020003" pitchFamily="2" charset="77"/>
              </a:rPr>
              <a:t>References</a:t>
            </a:r>
          </a:p>
        </p:txBody>
      </p:sp>
      <p:sp>
        <p:nvSpPr>
          <p:cNvPr id="3" name="Content Placeholder 2">
            <a:extLst>
              <a:ext uri="{FF2B5EF4-FFF2-40B4-BE49-F238E27FC236}">
                <a16:creationId xmlns:a16="http://schemas.microsoft.com/office/drawing/2014/main" id="{D4F32D88-2F5F-6048-AA1A-A5677500946D}"/>
              </a:ext>
            </a:extLst>
          </p:cNvPr>
          <p:cNvSpPr>
            <a:spLocks noGrp="1"/>
          </p:cNvSpPr>
          <p:nvPr>
            <p:ph idx="1"/>
          </p:nvPr>
        </p:nvSpPr>
        <p:spPr/>
        <p:txBody>
          <a:bodyPr>
            <a:noAutofit/>
          </a:bodyPr>
          <a:lstStyle/>
          <a:p>
            <a:pPr marL="0" indent="0">
              <a:buNone/>
            </a:pPr>
            <a:endParaRPr lang="en-IN" sz="1800" dirty="0">
              <a:solidFill>
                <a:schemeClr val="tx2"/>
              </a:solidFill>
              <a:effectLst/>
              <a:latin typeface="Athelas" panose="02000503000000020003" pitchFamily="2" charset="77"/>
              <a:ea typeface="Times New Roman" panose="02020603050405020304" pitchFamily="18" charset="0"/>
            </a:endParaRPr>
          </a:p>
          <a:p>
            <a:pPr marL="0" indent="0">
              <a:buNone/>
            </a:pPr>
            <a:endParaRPr lang="en-IN" sz="1800" dirty="0">
              <a:solidFill>
                <a:schemeClr val="tx2"/>
              </a:solidFill>
              <a:latin typeface="Athelas" panose="02000503000000020003" pitchFamily="2" charset="77"/>
              <a:ea typeface="Times New Roman" panose="02020603050405020304" pitchFamily="18" charset="0"/>
            </a:endParaRPr>
          </a:p>
          <a:p>
            <a:pPr marL="0" indent="0">
              <a:buNone/>
            </a:pPr>
            <a:endParaRPr lang="en-IN" sz="1800" dirty="0">
              <a:solidFill>
                <a:schemeClr val="tx2"/>
              </a:solidFill>
              <a:effectLst/>
              <a:latin typeface="Athelas" panose="02000503000000020003" pitchFamily="2" charset="77"/>
              <a:ea typeface="Times New Roman" panose="02020603050405020304" pitchFamily="18" charset="0"/>
            </a:endParaRPr>
          </a:p>
          <a:p>
            <a:pPr marL="0" indent="0">
              <a:buNone/>
            </a:pPr>
            <a:r>
              <a:rPr lang="en-IN" sz="1800" dirty="0" err="1">
                <a:solidFill>
                  <a:schemeClr val="tx2"/>
                </a:solidFill>
                <a:effectLst/>
                <a:latin typeface="Athelas" panose="02000503000000020003" pitchFamily="2" charset="77"/>
                <a:ea typeface="Times New Roman" panose="02020603050405020304" pitchFamily="18" charset="0"/>
              </a:rPr>
              <a:t>Nezlek</a:t>
            </a:r>
            <a:r>
              <a:rPr lang="en-IN" sz="1800" dirty="0">
                <a:solidFill>
                  <a:schemeClr val="tx2"/>
                </a:solidFill>
                <a:effectLst/>
                <a:latin typeface="Athelas" panose="02000503000000020003" pitchFamily="2" charset="77"/>
                <a:ea typeface="Times New Roman" panose="02020603050405020304" pitchFamily="18" charset="0"/>
              </a:rPr>
              <a:t>, J. B., &amp; Peter, D. (2001). Use of </a:t>
            </a:r>
            <a:r>
              <a:rPr lang="en-IN" sz="1800" dirty="0" err="1">
                <a:solidFill>
                  <a:schemeClr val="tx2"/>
                </a:solidFill>
                <a:effectLst/>
                <a:latin typeface="Athelas" panose="02000503000000020003" pitchFamily="2" charset="77"/>
                <a:ea typeface="Times New Roman" panose="02020603050405020304" pitchFamily="18" charset="0"/>
              </a:rPr>
              <a:t>humor</a:t>
            </a:r>
            <a:r>
              <a:rPr lang="en-IN" sz="1800" dirty="0">
                <a:solidFill>
                  <a:schemeClr val="tx2"/>
                </a:solidFill>
                <a:effectLst/>
                <a:latin typeface="Athelas" panose="02000503000000020003" pitchFamily="2" charset="77"/>
                <a:ea typeface="Times New Roman" panose="02020603050405020304" pitchFamily="18" charset="0"/>
              </a:rPr>
              <a:t> as a coping mechanism, psychological adjustment, and social interaction. </a:t>
            </a:r>
            <a:r>
              <a:rPr lang="en-IN" sz="1800" i="1" dirty="0" err="1">
                <a:solidFill>
                  <a:schemeClr val="tx2"/>
                </a:solidFill>
                <a:effectLst/>
                <a:latin typeface="Athelas" panose="02000503000000020003" pitchFamily="2" charset="77"/>
                <a:ea typeface="Times New Roman" panose="02020603050405020304" pitchFamily="18" charset="0"/>
              </a:rPr>
              <a:t>Humor</a:t>
            </a:r>
            <a:r>
              <a:rPr lang="en-IN" sz="1800" i="1" dirty="0">
                <a:solidFill>
                  <a:schemeClr val="tx2"/>
                </a:solidFill>
                <a:effectLst/>
                <a:latin typeface="Athelas" panose="02000503000000020003" pitchFamily="2" charset="77"/>
                <a:ea typeface="Times New Roman" panose="02020603050405020304" pitchFamily="18" charset="0"/>
              </a:rPr>
              <a:t> – International Journal of </a:t>
            </a:r>
            <a:r>
              <a:rPr lang="en-IN" sz="1800" i="1" dirty="0" err="1">
                <a:solidFill>
                  <a:schemeClr val="tx2"/>
                </a:solidFill>
                <a:effectLst/>
                <a:latin typeface="Athelas" panose="02000503000000020003" pitchFamily="2" charset="77"/>
                <a:ea typeface="Times New Roman" panose="02020603050405020304" pitchFamily="18" charset="0"/>
              </a:rPr>
              <a:t>Humor</a:t>
            </a:r>
            <a:r>
              <a:rPr lang="en-IN" sz="1800" i="1" dirty="0">
                <a:solidFill>
                  <a:schemeClr val="tx2"/>
                </a:solidFill>
                <a:effectLst/>
                <a:latin typeface="Athelas" panose="02000503000000020003" pitchFamily="2" charset="77"/>
                <a:ea typeface="Times New Roman" panose="02020603050405020304" pitchFamily="18" charset="0"/>
              </a:rPr>
              <a:t> Research, 14</a:t>
            </a:r>
            <a:r>
              <a:rPr lang="en-IN" sz="1800" dirty="0">
                <a:solidFill>
                  <a:schemeClr val="tx2"/>
                </a:solidFill>
                <a:effectLst/>
                <a:latin typeface="Athelas" panose="02000503000000020003" pitchFamily="2" charset="77"/>
                <a:ea typeface="Times New Roman" panose="02020603050405020304" pitchFamily="18" charset="0"/>
              </a:rPr>
              <a:t>(4), 395-413. </a:t>
            </a:r>
            <a:r>
              <a:rPr lang="en-IN" sz="1800" dirty="0" err="1">
                <a:solidFill>
                  <a:schemeClr val="tx2"/>
                </a:solidFill>
                <a:effectLst/>
                <a:latin typeface="Athelas" panose="02000503000000020003" pitchFamily="2" charset="77"/>
                <a:ea typeface="Times New Roman" panose="02020603050405020304" pitchFamily="18" charset="0"/>
              </a:rPr>
              <a:t>doi</a:t>
            </a:r>
            <a:r>
              <a:rPr lang="en-IN" sz="1800" dirty="0">
                <a:solidFill>
                  <a:schemeClr val="tx2"/>
                </a:solidFill>
                <a:effectLst/>
                <a:latin typeface="Athelas" panose="02000503000000020003" pitchFamily="2" charset="77"/>
                <a:ea typeface="Times New Roman" panose="02020603050405020304" pitchFamily="18" charset="0"/>
              </a:rPr>
              <a:t>: </a:t>
            </a:r>
            <a:r>
              <a:rPr lang="en-IN" sz="1800" u="sng" dirty="0">
                <a:solidFill>
                  <a:schemeClr val="tx2"/>
                </a:solidFill>
                <a:effectLst/>
                <a:latin typeface="Athelas" panose="02000503000000020003" pitchFamily="2" charset="77"/>
                <a:ea typeface="Times New Roman" panose="02020603050405020304" pitchFamily="18" charset="0"/>
                <a:hlinkClick r:id="rId2">
                  <a:extLst>
                    <a:ext uri="{A12FA001-AC4F-418D-AE19-62706E023703}">
                      <ahyp:hlinkClr xmlns:ahyp="http://schemas.microsoft.com/office/drawing/2018/hyperlinkcolor" val="tx"/>
                    </a:ext>
                  </a:extLst>
                </a:hlinkClick>
              </a:rPr>
              <a:t>https://doi.org/10.1515/humr.2001.011</a:t>
            </a:r>
            <a:r>
              <a:rPr lang="en-IN" sz="1800" dirty="0">
                <a:solidFill>
                  <a:schemeClr val="tx2"/>
                </a:solidFill>
                <a:effectLst/>
                <a:latin typeface="Athelas" panose="02000503000000020003" pitchFamily="2" charset="77"/>
                <a:ea typeface="Times New Roman" panose="02020603050405020304" pitchFamily="18" charset="0"/>
              </a:rPr>
              <a:t> </a:t>
            </a:r>
          </a:p>
          <a:p>
            <a:pPr marL="0" indent="0">
              <a:buNone/>
            </a:pPr>
            <a:r>
              <a:rPr lang="en-GB" sz="1800" dirty="0" err="1">
                <a:solidFill>
                  <a:schemeClr val="tx2"/>
                </a:solidFill>
                <a:effectLst/>
                <a:latin typeface="Athelas" panose="02000503000000020003" pitchFamily="2" charset="77"/>
                <a:ea typeface="Calibri" panose="020F0502020204030204" pitchFamily="34" charset="0"/>
              </a:rPr>
              <a:t>Pabel</a:t>
            </a:r>
            <a:r>
              <a:rPr lang="en-GB" sz="1800" dirty="0">
                <a:solidFill>
                  <a:schemeClr val="tx2"/>
                </a:solidFill>
                <a:effectLst/>
                <a:latin typeface="Athelas" panose="02000503000000020003" pitchFamily="2" charset="77"/>
                <a:ea typeface="Calibri" panose="020F0502020204030204" pitchFamily="34" charset="0"/>
              </a:rPr>
              <a:t>, A., &amp; </a:t>
            </a:r>
            <a:r>
              <a:rPr lang="en-GB" sz="1800" dirty="0" err="1">
                <a:solidFill>
                  <a:schemeClr val="tx2"/>
                </a:solidFill>
                <a:effectLst/>
                <a:latin typeface="Athelas" panose="02000503000000020003" pitchFamily="2" charset="77"/>
                <a:ea typeface="Calibri" panose="020F0502020204030204" pitchFamily="34" charset="0"/>
              </a:rPr>
              <a:t>Turnšek</a:t>
            </a:r>
            <a:r>
              <a:rPr lang="en-GB" sz="1800" dirty="0">
                <a:solidFill>
                  <a:schemeClr val="tx2"/>
                </a:solidFill>
                <a:effectLst/>
                <a:latin typeface="Athelas" panose="02000503000000020003" pitchFamily="2" charset="77"/>
                <a:ea typeface="Calibri" panose="020F0502020204030204" pitchFamily="34" charset="0"/>
              </a:rPr>
              <a:t>, M. (2022). Travel-related humour and COVID-19: insights</a:t>
            </a:r>
            <a:r>
              <a:rPr lang="en-IN" sz="1800" dirty="0">
                <a:solidFill>
                  <a:schemeClr val="tx2"/>
                </a:solidFill>
                <a:latin typeface="Athelas" panose="02000503000000020003" pitchFamily="2" charset="77"/>
                <a:ea typeface="Calibri" panose="020F0502020204030204" pitchFamily="34" charset="0"/>
              </a:rPr>
              <a:t> </a:t>
            </a:r>
            <a:r>
              <a:rPr lang="en-GB" sz="1800" dirty="0">
                <a:solidFill>
                  <a:schemeClr val="tx2"/>
                </a:solidFill>
                <a:effectLst/>
                <a:latin typeface="Athelas" panose="02000503000000020003" pitchFamily="2" charset="77"/>
                <a:ea typeface="Calibri" panose="020F0502020204030204" pitchFamily="34" charset="0"/>
              </a:rPr>
              <a:t>from memes. </a:t>
            </a:r>
            <a:r>
              <a:rPr lang="en-GB" sz="1800" i="1" dirty="0">
                <a:solidFill>
                  <a:schemeClr val="tx2"/>
                </a:solidFill>
                <a:effectLst/>
                <a:latin typeface="Athelas" panose="02000503000000020003" pitchFamily="2" charset="77"/>
                <a:ea typeface="Calibri" panose="020F0502020204030204" pitchFamily="34" charset="0"/>
              </a:rPr>
              <a:t>The European Journal of Humour Research, 10</a:t>
            </a:r>
            <a:r>
              <a:rPr lang="en-GB" sz="1800" dirty="0">
                <a:solidFill>
                  <a:schemeClr val="tx2"/>
                </a:solidFill>
                <a:effectLst/>
                <a:latin typeface="Athelas" panose="02000503000000020003" pitchFamily="2" charset="77"/>
                <a:ea typeface="Calibri" panose="020F0502020204030204" pitchFamily="34" charset="0"/>
              </a:rPr>
              <a:t>(3), 211–216. </a:t>
            </a:r>
            <a:r>
              <a:rPr lang="en-GB" sz="1800" u="sng" dirty="0">
                <a:solidFill>
                  <a:schemeClr val="tx2"/>
                </a:solidFill>
                <a:effectLst/>
                <a:latin typeface="Athelas" panose="02000503000000020003" pitchFamily="2" charset="77"/>
                <a:ea typeface="Calibri" panose="020F0502020204030204" pitchFamily="34" charset="0"/>
                <a:hlinkClick r:id="rId3">
                  <a:extLst>
                    <a:ext uri="{A12FA001-AC4F-418D-AE19-62706E023703}">
                      <ahyp:hlinkClr xmlns:ahyp="http://schemas.microsoft.com/office/drawing/2018/hyperlinkcolor" val="tx"/>
                    </a:ext>
                  </a:extLst>
                </a:hlinkClick>
              </a:rPr>
              <a:t>http://dx.doi.org/10.7592/EJHR2022.10.3.659</a:t>
            </a:r>
            <a:r>
              <a:rPr lang="en-GB" sz="1800" dirty="0">
                <a:solidFill>
                  <a:schemeClr val="tx2"/>
                </a:solidFill>
                <a:effectLst/>
                <a:latin typeface="Athelas" panose="02000503000000020003" pitchFamily="2" charset="77"/>
                <a:ea typeface="Calibri" panose="020F0502020204030204" pitchFamily="34" charset="0"/>
              </a:rPr>
              <a:t> </a:t>
            </a:r>
          </a:p>
          <a:p>
            <a:pPr marL="0" indent="0">
              <a:buNone/>
            </a:pPr>
            <a:r>
              <a:rPr lang="en-GB" sz="1800" b="0" dirty="0" err="1">
                <a:solidFill>
                  <a:schemeClr val="tx2"/>
                </a:solidFill>
                <a:effectLst/>
                <a:latin typeface="Athelas" panose="02000503000000020003" pitchFamily="2" charset="77"/>
                <a:ea typeface="Calibri" panose="020F0502020204030204" pitchFamily="34" charset="0"/>
              </a:rPr>
              <a:t>Tsakona</a:t>
            </a:r>
            <a:r>
              <a:rPr lang="en-GB" sz="1800" b="0" dirty="0">
                <a:solidFill>
                  <a:schemeClr val="tx2"/>
                </a:solidFill>
                <a:effectLst/>
                <a:latin typeface="Athelas" panose="02000503000000020003" pitchFamily="2" charset="77"/>
                <a:ea typeface="Calibri" panose="020F0502020204030204" pitchFamily="34" charset="0"/>
              </a:rPr>
              <a:t>, V. (2020). </a:t>
            </a:r>
            <a:r>
              <a:rPr lang="en-GB" sz="1800" b="0" i="1" dirty="0">
                <a:solidFill>
                  <a:schemeClr val="tx2"/>
                </a:solidFill>
                <a:effectLst/>
                <a:latin typeface="Athelas" panose="02000503000000020003" pitchFamily="2" charset="77"/>
                <a:ea typeface="Calibri" panose="020F0502020204030204" pitchFamily="34" charset="0"/>
              </a:rPr>
              <a:t>Recontextualizing </a:t>
            </a:r>
            <a:r>
              <a:rPr lang="en-GB" sz="1800" b="0" i="1" dirty="0" err="1">
                <a:solidFill>
                  <a:schemeClr val="tx2"/>
                </a:solidFill>
                <a:effectLst/>
                <a:latin typeface="Athelas" panose="02000503000000020003" pitchFamily="2" charset="77"/>
                <a:ea typeface="Calibri" panose="020F0502020204030204" pitchFamily="34" charset="0"/>
              </a:rPr>
              <a:t>Humor</a:t>
            </a:r>
            <a:r>
              <a:rPr lang="en-GB" sz="1800" b="0" i="1" dirty="0">
                <a:solidFill>
                  <a:schemeClr val="tx2"/>
                </a:solidFill>
                <a:effectLst/>
                <a:latin typeface="Athelas" panose="02000503000000020003" pitchFamily="2" charset="77"/>
                <a:ea typeface="Calibri" panose="020F0502020204030204" pitchFamily="34" charset="0"/>
              </a:rPr>
              <a:t>: Rethinking the Analysis and Teaching of </a:t>
            </a:r>
            <a:r>
              <a:rPr lang="en-GB" sz="1800" b="0" i="1" dirty="0" err="1">
                <a:solidFill>
                  <a:schemeClr val="tx2"/>
                </a:solidFill>
                <a:effectLst/>
                <a:latin typeface="Athelas" panose="02000503000000020003" pitchFamily="2" charset="77"/>
                <a:ea typeface="Calibri" panose="020F0502020204030204" pitchFamily="34" charset="0"/>
              </a:rPr>
              <a:t>Humor</a:t>
            </a:r>
            <a:r>
              <a:rPr lang="en-GB" sz="1800" b="0" i="1" dirty="0">
                <a:solidFill>
                  <a:schemeClr val="tx2"/>
                </a:solidFill>
                <a:effectLst/>
                <a:latin typeface="Athelas" panose="02000503000000020003" pitchFamily="2" charset="77"/>
                <a:ea typeface="Calibri" panose="020F0502020204030204" pitchFamily="34" charset="0"/>
              </a:rPr>
              <a:t>. </a:t>
            </a:r>
            <a:r>
              <a:rPr lang="en-GB" sz="1800" b="0" dirty="0">
                <a:solidFill>
                  <a:schemeClr val="tx2"/>
                </a:solidFill>
                <a:effectLst/>
                <a:latin typeface="Athelas" panose="02000503000000020003" pitchFamily="2" charset="77"/>
                <a:ea typeface="Calibri" panose="020F0502020204030204" pitchFamily="34" charset="0"/>
              </a:rPr>
              <a:t>De Gruyter Mouton.</a:t>
            </a:r>
            <a:endParaRPr lang="en-IN" sz="1800" b="1"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GB" sz="1800" dirty="0" err="1">
                <a:solidFill>
                  <a:schemeClr val="tx2"/>
                </a:solidFill>
                <a:effectLst/>
                <a:latin typeface="Athelas" panose="02000503000000020003" pitchFamily="2" charset="77"/>
                <a:ea typeface="Calibri" panose="020F0502020204030204" pitchFamily="34" charset="0"/>
              </a:rPr>
              <a:t>Ukwueze</a:t>
            </a:r>
            <a:r>
              <a:rPr lang="en-GB" sz="1800" dirty="0">
                <a:solidFill>
                  <a:schemeClr val="tx2"/>
                </a:solidFill>
                <a:effectLst/>
                <a:latin typeface="Athelas" panose="02000503000000020003" pitchFamily="2" charset="77"/>
                <a:ea typeface="Calibri" panose="020F0502020204030204" pitchFamily="34" charset="0"/>
              </a:rPr>
              <a:t>, O., &amp; Igbokwe, C. (2021). </a:t>
            </a:r>
            <a:r>
              <a:rPr lang="en-IN" sz="1800" dirty="0">
                <a:solidFill>
                  <a:schemeClr val="tx2"/>
                </a:solidFill>
                <a:effectLst/>
                <a:latin typeface="Athelas" panose="02000503000000020003" pitchFamily="2" charset="77"/>
                <a:ea typeface="Times New Roman" panose="02020603050405020304" pitchFamily="18" charset="0"/>
              </a:rPr>
              <a:t>Playful Subjects of Lack: The Underside of Humour in the Nigerian Unconscious. </a:t>
            </a:r>
            <a:r>
              <a:rPr lang="en-IN" sz="1800" i="1" dirty="0">
                <a:solidFill>
                  <a:schemeClr val="tx2"/>
                </a:solidFill>
                <a:effectLst/>
                <a:latin typeface="Athelas" panose="02000503000000020003" pitchFamily="2" charset="77"/>
                <a:ea typeface="Times New Roman" panose="02020603050405020304" pitchFamily="18" charset="0"/>
              </a:rPr>
              <a:t>English Academy Review,</a:t>
            </a:r>
            <a:r>
              <a:rPr lang="en-IN" sz="1800" dirty="0">
                <a:solidFill>
                  <a:schemeClr val="tx2"/>
                </a:solidFill>
                <a:effectLst/>
                <a:latin typeface="Athelas" panose="02000503000000020003" pitchFamily="2" charset="77"/>
                <a:ea typeface="Times New Roman" panose="02020603050405020304" pitchFamily="18" charset="0"/>
              </a:rPr>
              <a:t> </a:t>
            </a:r>
            <a:r>
              <a:rPr lang="en-IN" sz="1800" i="1" dirty="0">
                <a:solidFill>
                  <a:schemeClr val="tx2"/>
                </a:solidFill>
                <a:effectLst/>
                <a:latin typeface="Athelas" panose="02000503000000020003" pitchFamily="2" charset="77"/>
                <a:ea typeface="Times New Roman" panose="02020603050405020304" pitchFamily="18" charset="0"/>
              </a:rPr>
              <a:t>38</a:t>
            </a:r>
            <a:r>
              <a:rPr lang="en-IN" sz="1800" dirty="0">
                <a:solidFill>
                  <a:schemeClr val="tx2"/>
                </a:solidFill>
                <a:effectLst/>
                <a:latin typeface="Athelas" panose="02000503000000020003" pitchFamily="2" charset="77"/>
                <a:ea typeface="Times New Roman" panose="02020603050405020304" pitchFamily="18" charset="0"/>
              </a:rPr>
              <a:t>(2), 8-20. </a:t>
            </a:r>
            <a:r>
              <a:rPr lang="en-IN" sz="1800" u="sng" dirty="0">
                <a:solidFill>
                  <a:schemeClr val="tx2"/>
                </a:solidFill>
                <a:effectLst/>
                <a:latin typeface="Athelas" panose="02000503000000020003" pitchFamily="2" charset="77"/>
                <a:ea typeface="Times New Roman" panose="02020603050405020304" pitchFamily="18" charset="0"/>
                <a:hlinkClick r:id="rId4">
                  <a:extLst>
                    <a:ext uri="{A12FA001-AC4F-418D-AE19-62706E023703}">
                      <ahyp:hlinkClr xmlns:ahyp="http://schemas.microsoft.com/office/drawing/2018/hyperlinkcolor" val="tx"/>
                    </a:ext>
                  </a:extLst>
                </a:hlinkClick>
              </a:rPr>
              <a:t>https://doi.org/10.1080/10131752.2021.1987648</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spcAft>
                <a:spcPts val="450"/>
              </a:spcAft>
              <a:buNone/>
            </a:pPr>
            <a:r>
              <a:rPr lang="en-GB" sz="1800" b="0" dirty="0">
                <a:solidFill>
                  <a:schemeClr val="tx2"/>
                </a:solidFill>
                <a:effectLst/>
                <a:latin typeface="Athelas" panose="02000503000000020003" pitchFamily="2" charset="77"/>
                <a:ea typeface="Calibri" panose="020F0502020204030204" pitchFamily="34" charset="0"/>
              </a:rPr>
              <a:t>Venugopal, V. (2020, May 29). </a:t>
            </a:r>
            <a:r>
              <a:rPr lang="en-IN" sz="1800" b="0" dirty="0">
                <a:solidFill>
                  <a:schemeClr val="tx2"/>
                </a:solidFill>
                <a:effectLst/>
                <a:latin typeface="Athelas" panose="02000503000000020003" pitchFamily="2" charset="77"/>
                <a:ea typeface="Times New Roman" panose="02020603050405020304" pitchFamily="18" charset="0"/>
              </a:rPr>
              <a:t>'Locusts Cannot Afford Mumbai': Twitter Turns to Jokes as Swarms of Fake Videos Go Viral. </a:t>
            </a:r>
            <a:r>
              <a:rPr lang="en-IN" sz="1800" b="0" i="1" dirty="0">
                <a:solidFill>
                  <a:schemeClr val="tx2"/>
                </a:solidFill>
                <a:effectLst/>
                <a:latin typeface="Athelas" panose="02000503000000020003" pitchFamily="2" charset="77"/>
                <a:ea typeface="Times New Roman" panose="02020603050405020304" pitchFamily="18" charset="0"/>
              </a:rPr>
              <a:t>News 18</a:t>
            </a:r>
            <a:r>
              <a:rPr lang="en-IN" sz="1800" b="0" dirty="0">
                <a:solidFill>
                  <a:schemeClr val="tx2"/>
                </a:solidFill>
                <a:effectLst/>
                <a:latin typeface="Athelas" panose="02000503000000020003" pitchFamily="2" charset="77"/>
                <a:ea typeface="Times New Roman" panose="02020603050405020304" pitchFamily="18" charset="0"/>
              </a:rPr>
              <a:t>. </a:t>
            </a:r>
            <a:r>
              <a:rPr lang="en-IN" sz="1800" u="sng" dirty="0">
                <a:solidFill>
                  <a:schemeClr val="tx2"/>
                </a:solidFill>
                <a:effectLst/>
                <a:latin typeface="Athelas" panose="02000503000000020003" pitchFamily="2" charset="77"/>
                <a:ea typeface="Times New Roman" panose="02020603050405020304" pitchFamily="18" charset="0"/>
                <a:hlinkClick r:id="rId5">
                  <a:extLst>
                    <a:ext uri="{A12FA001-AC4F-418D-AE19-62706E023703}">
                      <ahyp:hlinkClr xmlns:ahyp="http://schemas.microsoft.com/office/drawing/2018/hyperlinkcolor" val="tx"/>
                    </a:ext>
                  </a:extLst>
                </a:hlinkClick>
              </a:rPr>
              <a:t>https://www.news18.com/news/buzz/locusts-cannot-afford-mumbai-twitter-turns-to-jokes-as-swarms-of-fake-videos-go-viral-2642595.html</a:t>
            </a:r>
            <a:r>
              <a:rPr lang="en-IN" sz="1800" dirty="0">
                <a:solidFill>
                  <a:schemeClr val="tx2"/>
                </a:solidFill>
                <a:effectLst/>
                <a:latin typeface="Athelas" panose="02000503000000020003" pitchFamily="2" charset="77"/>
                <a:ea typeface="Times New Roman" panose="02020603050405020304" pitchFamily="18" charset="0"/>
              </a:rPr>
              <a:t> </a:t>
            </a:r>
          </a:p>
          <a:p>
            <a:pPr marL="0" indent="0" algn="just">
              <a:buNone/>
            </a:pPr>
            <a:br>
              <a:rPr lang="en-GB" sz="1800" dirty="0">
                <a:solidFill>
                  <a:schemeClr val="tx2"/>
                </a:solidFill>
                <a:effectLst/>
                <a:latin typeface="Athelas" panose="02000503000000020003" pitchFamily="2" charset="77"/>
                <a:ea typeface="Calibri" panose="020F0502020204030204" pitchFamily="34" charset="0"/>
              </a:rPr>
            </a:br>
            <a:r>
              <a:rPr lang="en-GB" sz="1800" dirty="0">
                <a:solidFill>
                  <a:schemeClr val="tx2"/>
                </a:solidFill>
                <a:effectLst/>
                <a:latin typeface="Athelas" panose="02000503000000020003" pitchFamily="2" charset="77"/>
                <a:ea typeface="Calibri" panose="020F0502020204030204" pitchFamily="34" charset="0"/>
              </a:rPr>
              <a:t> </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buNone/>
            </a:pPr>
            <a:endParaRPr lang="en-US" sz="1800" dirty="0"/>
          </a:p>
        </p:txBody>
      </p:sp>
      <p:sp>
        <p:nvSpPr>
          <p:cNvPr id="4" name="Date Placeholder 3">
            <a:extLst>
              <a:ext uri="{FF2B5EF4-FFF2-40B4-BE49-F238E27FC236}">
                <a16:creationId xmlns:a16="http://schemas.microsoft.com/office/drawing/2014/main" id="{8F20026C-DD1E-4145-8C99-6B0D09C10690}"/>
              </a:ext>
            </a:extLst>
          </p:cNvPr>
          <p:cNvSpPr>
            <a:spLocks noGrp="1"/>
          </p:cNvSpPr>
          <p:nvPr>
            <p:ph type="dt" sz="half" idx="10"/>
          </p:nvPr>
        </p:nvSpPr>
        <p:spPr/>
        <p:txBody>
          <a:bodyPr/>
          <a:lstStyle/>
          <a:p>
            <a:fld id="{C80FDB3B-BE9B-6C44-8834-BF5F45CA913C}" type="datetime1">
              <a:rPr lang="en-IN" smtClean="0"/>
              <a:t>23/03/23</a:t>
            </a:fld>
            <a:endParaRPr lang="en-US"/>
          </a:p>
        </p:txBody>
      </p:sp>
      <p:sp>
        <p:nvSpPr>
          <p:cNvPr id="5" name="Footer Placeholder 4">
            <a:extLst>
              <a:ext uri="{FF2B5EF4-FFF2-40B4-BE49-F238E27FC236}">
                <a16:creationId xmlns:a16="http://schemas.microsoft.com/office/drawing/2014/main" id="{82849FD3-626B-6448-8E9D-DDC60F744C8F}"/>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2ED1A45F-42A2-0E42-9374-3C2B1CF96B8E}"/>
              </a:ext>
            </a:extLst>
          </p:cNvPr>
          <p:cNvSpPr>
            <a:spLocks noGrp="1"/>
          </p:cNvSpPr>
          <p:nvPr>
            <p:ph type="sldNum" sz="quarter" idx="12"/>
          </p:nvPr>
        </p:nvSpPr>
        <p:spPr/>
        <p:txBody>
          <a:bodyPr/>
          <a:lstStyle/>
          <a:p>
            <a:fld id="{1AC0DD1A-634D-BC4F-959A-D02108EAC887}" type="slidenum">
              <a:rPr lang="en-US" smtClean="0"/>
              <a:t>15</a:t>
            </a:fld>
            <a:endParaRPr lang="en-US"/>
          </a:p>
        </p:txBody>
      </p:sp>
      <p:pic>
        <p:nvPicPr>
          <p:cNvPr id="7" name="Picture 6">
            <a:extLst>
              <a:ext uri="{FF2B5EF4-FFF2-40B4-BE49-F238E27FC236}">
                <a16:creationId xmlns:a16="http://schemas.microsoft.com/office/drawing/2014/main" id="{1949CD6B-0578-E848-A50B-CEECC380361D}"/>
              </a:ext>
            </a:extLst>
          </p:cNvPr>
          <p:cNvPicPr>
            <a:picLocks noChangeAspect="1"/>
          </p:cNvPicPr>
          <p:nvPr/>
        </p:nvPicPr>
        <p:blipFill>
          <a:blip r:embed="rId6"/>
          <a:stretch>
            <a:fillRect/>
          </a:stretch>
        </p:blipFill>
        <p:spPr>
          <a:xfrm>
            <a:off x="191853" y="849892"/>
            <a:ext cx="628650" cy="840554"/>
          </a:xfrm>
          <a:prstGeom prst="rect">
            <a:avLst/>
          </a:prstGeom>
        </p:spPr>
      </p:pic>
    </p:spTree>
    <p:extLst>
      <p:ext uri="{BB962C8B-B14F-4D97-AF65-F5344CB8AC3E}">
        <p14:creationId xmlns:p14="http://schemas.microsoft.com/office/powerpoint/2010/main" val="56003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BBFF-8A72-2E45-89F0-72B791105BA6}"/>
              </a:ext>
            </a:extLst>
          </p:cNvPr>
          <p:cNvSpPr>
            <a:spLocks noGrp="1"/>
          </p:cNvSpPr>
          <p:nvPr>
            <p:ph type="title"/>
          </p:nvPr>
        </p:nvSpPr>
        <p:spPr/>
        <p:txBody>
          <a:bodyPr>
            <a:normAutofit/>
          </a:bodyPr>
          <a:lstStyle/>
          <a:p>
            <a:r>
              <a:rPr lang="en-US" sz="3200" dirty="0">
                <a:latin typeface="Athelas" panose="02000503000000020003" pitchFamily="2" charset="77"/>
              </a:rPr>
              <a:t>References</a:t>
            </a:r>
          </a:p>
        </p:txBody>
      </p:sp>
      <p:sp>
        <p:nvSpPr>
          <p:cNvPr id="3" name="Content Placeholder 2">
            <a:extLst>
              <a:ext uri="{FF2B5EF4-FFF2-40B4-BE49-F238E27FC236}">
                <a16:creationId xmlns:a16="http://schemas.microsoft.com/office/drawing/2014/main" id="{7C4E9B87-3DC3-0F4F-9F68-8193D478979A}"/>
              </a:ext>
            </a:extLst>
          </p:cNvPr>
          <p:cNvSpPr>
            <a:spLocks noGrp="1"/>
          </p:cNvSpPr>
          <p:nvPr>
            <p:ph idx="1"/>
          </p:nvPr>
        </p:nvSpPr>
        <p:spPr/>
        <p:txBody>
          <a:bodyPr>
            <a:normAutofit/>
          </a:bodyPr>
          <a:lstStyle/>
          <a:p>
            <a:pPr marL="0" indent="0" algn="just">
              <a:buNone/>
            </a:pPr>
            <a:r>
              <a:rPr lang="en-GB" sz="1800" dirty="0" err="1">
                <a:solidFill>
                  <a:schemeClr val="tx2"/>
                </a:solidFill>
                <a:effectLst/>
                <a:latin typeface="Athelas" panose="02000503000000020003" pitchFamily="2" charset="77"/>
                <a:ea typeface="Calibri" panose="020F0502020204030204" pitchFamily="34" charset="0"/>
              </a:rPr>
              <a:t>Wicke</a:t>
            </a:r>
            <a:r>
              <a:rPr lang="en-GB" sz="1800" dirty="0">
                <a:solidFill>
                  <a:schemeClr val="tx2"/>
                </a:solidFill>
                <a:effectLst/>
                <a:latin typeface="Athelas" panose="02000503000000020003" pitchFamily="2" charset="77"/>
                <a:ea typeface="Calibri" panose="020F0502020204030204" pitchFamily="34" charset="0"/>
              </a:rPr>
              <a:t>, P. &amp; </a:t>
            </a:r>
            <a:r>
              <a:rPr lang="en-GB" sz="1800" dirty="0" err="1">
                <a:solidFill>
                  <a:schemeClr val="tx2"/>
                </a:solidFill>
                <a:effectLst/>
                <a:latin typeface="Athelas" panose="02000503000000020003" pitchFamily="2" charset="77"/>
                <a:ea typeface="Calibri" panose="020F0502020204030204" pitchFamily="34" charset="0"/>
              </a:rPr>
              <a:t>Bolognesi</a:t>
            </a:r>
            <a:r>
              <a:rPr lang="en-GB" sz="1800" dirty="0">
                <a:solidFill>
                  <a:schemeClr val="tx2"/>
                </a:solidFill>
                <a:effectLst/>
                <a:latin typeface="Athelas" panose="02000503000000020003" pitchFamily="2" charset="77"/>
                <a:ea typeface="Calibri" panose="020F0502020204030204" pitchFamily="34" charset="0"/>
              </a:rPr>
              <a:t>, M. (2021). Covid-19 Discourse on Twitter: How the Topics, Sentiments, Subjectivity, and Figurative Frames Changed Over Time. </a:t>
            </a:r>
            <a:r>
              <a:rPr lang="en-GB" sz="1800" i="1" dirty="0">
                <a:solidFill>
                  <a:schemeClr val="tx2"/>
                </a:solidFill>
                <a:effectLst/>
                <a:latin typeface="Athelas" panose="02000503000000020003" pitchFamily="2" charset="77"/>
                <a:ea typeface="Calibri" panose="020F0502020204030204" pitchFamily="34" charset="0"/>
              </a:rPr>
              <a:t>Frontiers in Communication,</a:t>
            </a:r>
            <a:r>
              <a:rPr lang="en-GB" sz="1800" dirty="0">
                <a:solidFill>
                  <a:schemeClr val="tx2"/>
                </a:solidFill>
                <a:effectLst/>
                <a:latin typeface="Athelas" panose="02000503000000020003" pitchFamily="2" charset="77"/>
                <a:ea typeface="Calibri" panose="020F0502020204030204" pitchFamily="34" charset="0"/>
              </a:rPr>
              <a:t> </a:t>
            </a:r>
            <a:r>
              <a:rPr lang="en-GB" sz="1800" i="1" dirty="0">
                <a:solidFill>
                  <a:schemeClr val="tx2"/>
                </a:solidFill>
                <a:effectLst/>
                <a:latin typeface="Athelas" panose="02000503000000020003" pitchFamily="2" charset="77"/>
                <a:ea typeface="Calibri" panose="020F0502020204030204" pitchFamily="34" charset="0"/>
              </a:rPr>
              <a:t>6</a:t>
            </a:r>
            <a:r>
              <a:rPr lang="en-GB" sz="1800" dirty="0">
                <a:solidFill>
                  <a:schemeClr val="tx2"/>
                </a:solidFill>
                <a:effectLst/>
                <a:latin typeface="Athelas" panose="02000503000000020003" pitchFamily="2" charset="77"/>
                <a:ea typeface="Calibri" panose="020F0502020204030204" pitchFamily="34" charset="0"/>
              </a:rPr>
              <a:t>. </a:t>
            </a:r>
            <a:r>
              <a:rPr lang="en-GB" sz="1800" dirty="0" err="1">
                <a:solidFill>
                  <a:schemeClr val="tx2"/>
                </a:solidFill>
                <a:effectLst/>
                <a:latin typeface="Athelas" panose="02000503000000020003" pitchFamily="2" charset="77"/>
                <a:ea typeface="Calibri" panose="020F0502020204030204" pitchFamily="34" charset="0"/>
              </a:rPr>
              <a:t>doi</a:t>
            </a:r>
            <a:r>
              <a:rPr lang="en-GB" sz="1800" dirty="0">
                <a:solidFill>
                  <a:schemeClr val="tx2"/>
                </a:solidFill>
                <a:effectLst/>
                <a:latin typeface="Athelas" panose="02000503000000020003" pitchFamily="2" charset="77"/>
                <a:ea typeface="Calibri" panose="020F0502020204030204" pitchFamily="34" charset="0"/>
              </a:rPr>
              <a:t>: 10.3389/fcomm.2021.651997    </a:t>
            </a:r>
            <a:endParaRPr lang="en-IN" sz="1800" dirty="0">
              <a:solidFill>
                <a:schemeClr val="tx2"/>
              </a:solidFill>
              <a:effectLst/>
              <a:latin typeface="Athelas" panose="02000503000000020003" pitchFamily="2" charset="77"/>
              <a:ea typeface="Times New Roman" panose="02020603050405020304" pitchFamily="18" charset="0"/>
            </a:endParaRPr>
          </a:p>
          <a:p>
            <a:pPr marL="0" indent="0" algn="just">
              <a:buNone/>
            </a:pPr>
            <a:r>
              <a:rPr lang="en-GB" sz="1800" dirty="0">
                <a:solidFill>
                  <a:schemeClr val="tx2"/>
                </a:solidFill>
                <a:effectLst/>
                <a:latin typeface="Athelas" panose="02000503000000020003" pitchFamily="2" charset="77"/>
                <a:ea typeface="Calibri" panose="020F0502020204030204" pitchFamily="34" charset="0"/>
              </a:rPr>
              <a:t>Yang, X. (2001). [Review of the book </a:t>
            </a:r>
            <a:r>
              <a:rPr lang="en-GB" sz="1800" i="1" dirty="0">
                <a:solidFill>
                  <a:schemeClr val="tx2"/>
                </a:solidFill>
                <a:effectLst/>
                <a:latin typeface="Athelas" panose="02000503000000020003" pitchFamily="2" charset="77"/>
                <a:ea typeface="Calibri" panose="020F0502020204030204" pitchFamily="34" charset="0"/>
              </a:rPr>
              <a:t>An Introduction to Discourse Analysis: Theory and Method, </a:t>
            </a:r>
            <a:r>
              <a:rPr lang="en-GB" sz="1800" dirty="0">
                <a:solidFill>
                  <a:schemeClr val="tx2"/>
                </a:solidFill>
                <a:effectLst/>
                <a:latin typeface="Athelas" panose="02000503000000020003" pitchFamily="2" charset="77"/>
                <a:ea typeface="Calibri" panose="020F0502020204030204" pitchFamily="34" charset="0"/>
              </a:rPr>
              <a:t>by J. P. Gee]. </a:t>
            </a:r>
            <a:r>
              <a:rPr lang="en-GB" sz="1800" i="1" dirty="0">
                <a:solidFill>
                  <a:schemeClr val="tx2"/>
                </a:solidFill>
                <a:effectLst/>
                <a:latin typeface="Athelas" panose="02000503000000020003" pitchFamily="2" charset="77"/>
                <a:ea typeface="Calibri" panose="020F0502020204030204" pitchFamily="34" charset="0"/>
              </a:rPr>
              <a:t>Language in Society, 30</a:t>
            </a:r>
            <a:r>
              <a:rPr lang="en-GB" sz="1800" dirty="0">
                <a:solidFill>
                  <a:schemeClr val="tx2"/>
                </a:solidFill>
                <a:effectLst/>
                <a:latin typeface="Athelas" panose="02000503000000020003" pitchFamily="2" charset="77"/>
                <a:ea typeface="Calibri" panose="020F0502020204030204" pitchFamily="34" charset="0"/>
              </a:rPr>
              <a:t>(4), 646-649.</a:t>
            </a:r>
            <a:endParaRPr lang="en-IN" sz="1800" dirty="0">
              <a:solidFill>
                <a:schemeClr val="tx2"/>
              </a:solidFill>
              <a:effectLst/>
              <a:latin typeface="Athelas" panose="02000503000000020003" pitchFamily="2" charset="77"/>
              <a:ea typeface="Times New Roman" panose="02020603050405020304" pitchFamily="18" charset="0"/>
            </a:endParaRPr>
          </a:p>
          <a:p>
            <a:endParaRPr lang="en-US" sz="1800" dirty="0"/>
          </a:p>
        </p:txBody>
      </p:sp>
      <p:sp>
        <p:nvSpPr>
          <p:cNvPr id="4" name="Date Placeholder 3">
            <a:extLst>
              <a:ext uri="{FF2B5EF4-FFF2-40B4-BE49-F238E27FC236}">
                <a16:creationId xmlns:a16="http://schemas.microsoft.com/office/drawing/2014/main" id="{97F1515C-EF23-AA4C-9D5C-5BF9E56064BA}"/>
              </a:ext>
            </a:extLst>
          </p:cNvPr>
          <p:cNvSpPr>
            <a:spLocks noGrp="1"/>
          </p:cNvSpPr>
          <p:nvPr>
            <p:ph type="dt" sz="half" idx="10"/>
          </p:nvPr>
        </p:nvSpPr>
        <p:spPr/>
        <p:txBody>
          <a:bodyPr/>
          <a:lstStyle/>
          <a:p>
            <a:fld id="{AFE0BABD-691F-4F4F-AA2C-86BA70E1B520}" type="datetime1">
              <a:rPr lang="en-IN" smtClean="0"/>
              <a:t>23/03/23</a:t>
            </a:fld>
            <a:endParaRPr lang="en-US"/>
          </a:p>
        </p:txBody>
      </p:sp>
      <p:sp>
        <p:nvSpPr>
          <p:cNvPr id="5" name="Footer Placeholder 4">
            <a:extLst>
              <a:ext uri="{FF2B5EF4-FFF2-40B4-BE49-F238E27FC236}">
                <a16:creationId xmlns:a16="http://schemas.microsoft.com/office/drawing/2014/main" id="{9BE5144F-6C92-E54E-B538-B0D464663E4C}"/>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A040B095-CF05-1743-9C27-9A13B5EE1FB7}"/>
              </a:ext>
            </a:extLst>
          </p:cNvPr>
          <p:cNvSpPr>
            <a:spLocks noGrp="1"/>
          </p:cNvSpPr>
          <p:nvPr>
            <p:ph type="sldNum" sz="quarter" idx="12"/>
          </p:nvPr>
        </p:nvSpPr>
        <p:spPr/>
        <p:txBody>
          <a:bodyPr/>
          <a:lstStyle/>
          <a:p>
            <a:fld id="{1AC0DD1A-634D-BC4F-959A-D02108EAC887}" type="slidenum">
              <a:rPr lang="en-US" smtClean="0"/>
              <a:t>16</a:t>
            </a:fld>
            <a:endParaRPr lang="en-US"/>
          </a:p>
        </p:txBody>
      </p:sp>
      <p:pic>
        <p:nvPicPr>
          <p:cNvPr id="8" name="Picture 7">
            <a:extLst>
              <a:ext uri="{FF2B5EF4-FFF2-40B4-BE49-F238E27FC236}">
                <a16:creationId xmlns:a16="http://schemas.microsoft.com/office/drawing/2014/main" id="{6882AE6E-C00B-3044-BD25-ED0CE292E213}"/>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25815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A9FE28-28FF-0B4E-A495-BCBEAED6203E}"/>
              </a:ext>
            </a:extLst>
          </p:cNvPr>
          <p:cNvSpPr>
            <a:spLocks noGrp="1"/>
          </p:cNvSpPr>
          <p:nvPr>
            <p:ph type="ctrTitle"/>
          </p:nvPr>
        </p:nvSpPr>
        <p:spPr>
          <a:xfrm>
            <a:off x="1069848" y="1298448"/>
            <a:ext cx="7315200" cy="4275634"/>
          </a:xfrm>
        </p:spPr>
        <p:txBody>
          <a:bodyPr anchor="ctr">
            <a:normAutofit/>
          </a:bodyPr>
          <a:lstStyle/>
          <a:p>
            <a:pPr algn="ctr"/>
            <a:r>
              <a:rPr lang="en-US" sz="4400" dirty="0">
                <a:latin typeface="Athelas" panose="02000503000000020003" pitchFamily="2" charset="77"/>
              </a:rPr>
              <a:t>Thank you</a:t>
            </a:r>
          </a:p>
        </p:txBody>
      </p:sp>
      <p:sp>
        <p:nvSpPr>
          <p:cNvPr id="2" name="Date Placeholder 1">
            <a:extLst>
              <a:ext uri="{FF2B5EF4-FFF2-40B4-BE49-F238E27FC236}">
                <a16:creationId xmlns:a16="http://schemas.microsoft.com/office/drawing/2014/main" id="{0DEF8C2F-E8A1-444D-B2E8-50C2DA77B17B}"/>
              </a:ext>
            </a:extLst>
          </p:cNvPr>
          <p:cNvSpPr>
            <a:spLocks noGrp="1"/>
          </p:cNvSpPr>
          <p:nvPr>
            <p:ph type="dt" sz="half" idx="10"/>
          </p:nvPr>
        </p:nvSpPr>
        <p:spPr/>
        <p:txBody>
          <a:bodyPr/>
          <a:lstStyle/>
          <a:p>
            <a:fld id="{93A536AC-6350-6D4A-87AB-456C60E9A56D}" type="datetime1">
              <a:rPr lang="en-IN" smtClean="0"/>
              <a:t>23/03/23</a:t>
            </a:fld>
            <a:endParaRPr lang="en-US"/>
          </a:p>
        </p:txBody>
      </p:sp>
      <p:sp>
        <p:nvSpPr>
          <p:cNvPr id="5" name="Footer Placeholder 4">
            <a:extLst>
              <a:ext uri="{FF2B5EF4-FFF2-40B4-BE49-F238E27FC236}">
                <a16:creationId xmlns:a16="http://schemas.microsoft.com/office/drawing/2014/main" id="{896DB901-E65E-1948-8924-B0C10C98DB23}"/>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FB45E188-D496-1D49-8A71-FB3B52068E11}"/>
              </a:ext>
            </a:extLst>
          </p:cNvPr>
          <p:cNvSpPr>
            <a:spLocks noGrp="1"/>
          </p:cNvSpPr>
          <p:nvPr>
            <p:ph type="sldNum" sz="quarter" idx="12"/>
          </p:nvPr>
        </p:nvSpPr>
        <p:spPr/>
        <p:txBody>
          <a:bodyPr/>
          <a:lstStyle/>
          <a:p>
            <a:fld id="{1AC0DD1A-634D-BC4F-959A-D02108EAC887}" type="slidenum">
              <a:rPr lang="en-US" smtClean="0"/>
              <a:t>17</a:t>
            </a:fld>
            <a:endParaRPr lang="en-US"/>
          </a:p>
        </p:txBody>
      </p:sp>
      <p:pic>
        <p:nvPicPr>
          <p:cNvPr id="7" name="Picture 6">
            <a:extLst>
              <a:ext uri="{FF2B5EF4-FFF2-40B4-BE49-F238E27FC236}">
                <a16:creationId xmlns:a16="http://schemas.microsoft.com/office/drawing/2014/main" id="{0EDCBFC1-6995-5149-AC88-68BF751B5212}"/>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6326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F8A5-6C69-1141-AFA3-B8F8F8FE13D3}"/>
              </a:ext>
            </a:extLst>
          </p:cNvPr>
          <p:cNvSpPr>
            <a:spLocks noGrp="1"/>
          </p:cNvSpPr>
          <p:nvPr>
            <p:ph type="title"/>
          </p:nvPr>
        </p:nvSpPr>
        <p:spPr/>
        <p:txBody>
          <a:bodyPr>
            <a:normAutofit/>
          </a:bodyPr>
          <a:lstStyle/>
          <a:p>
            <a:r>
              <a:rPr lang="en-US" sz="3200" dirty="0">
                <a:latin typeface="Athelas" panose="02000503000000020003" pitchFamily="2" charset="77"/>
              </a:rPr>
              <a:t>Introduction</a:t>
            </a: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D8C99A52-F3C7-9446-9D6E-91D8EE18DCA7}"/>
              </a:ext>
            </a:extLst>
          </p:cNvPr>
          <p:cNvSpPr>
            <a:spLocks noGrp="1"/>
          </p:cNvSpPr>
          <p:nvPr>
            <p:ph idx="1"/>
          </p:nvPr>
        </p:nvSpPr>
        <p:spPr/>
        <p:txBody>
          <a:bodyPr>
            <a:normAutofit/>
          </a:bodyPr>
          <a:lstStyle/>
          <a:p>
            <a:r>
              <a:rPr lang="en-US" sz="1800" dirty="0">
                <a:latin typeface="Athelas" panose="02000503000000020003" pitchFamily="2" charset="77"/>
                <a:ea typeface="STZhongsong" panose="02010600040101010101" pitchFamily="2" charset="-122"/>
                <a:cs typeface="Baghdad" pitchFamily="2" charset="-78"/>
              </a:rPr>
              <a:t>COVID-19 pandemic</a:t>
            </a:r>
          </a:p>
          <a:p>
            <a:r>
              <a:rPr lang="en-US" sz="1800" dirty="0">
                <a:latin typeface="Athelas" panose="02000503000000020003" pitchFamily="2" charset="77"/>
                <a:ea typeface="STZhongsong" panose="02010600040101010101" pitchFamily="2" charset="-122"/>
                <a:cs typeface="Baghdad" pitchFamily="2" charset="-78"/>
              </a:rPr>
              <a:t>Major global health crisis in the age of social media</a:t>
            </a:r>
          </a:p>
          <a:p>
            <a:r>
              <a:rPr lang="en-IN" sz="1800" dirty="0">
                <a:latin typeface="Athelas" panose="02000503000000020003" pitchFamily="2" charset="77"/>
                <a:ea typeface="STZhongsong" panose="02010600040101010101" pitchFamily="2" charset="-122"/>
                <a:cs typeface="Baghdad" pitchFamily="2" charset="-78"/>
              </a:rPr>
              <a:t>Millions of tweets by millions of Twitter users</a:t>
            </a:r>
          </a:p>
          <a:p>
            <a:r>
              <a:rPr lang="en-US" sz="1800" dirty="0">
                <a:latin typeface="Athelas" panose="02000503000000020003" pitchFamily="2" charset="77"/>
                <a:ea typeface="STZhongsong" panose="02010600040101010101" pitchFamily="2" charset="-122"/>
                <a:cs typeface="Baghdad" pitchFamily="2" charset="-78"/>
              </a:rPr>
              <a:t>Tweets about the COVID-19 tests and deaths, lockdown, quarantine, job cuts, online education, work from home, politics</a:t>
            </a:r>
            <a:endParaRPr lang="en-IN" sz="1800" dirty="0">
              <a:latin typeface="Athelas" panose="02000503000000020003" pitchFamily="2" charset="77"/>
              <a:ea typeface="STZhongsong" panose="02010600040101010101" pitchFamily="2" charset="-122"/>
              <a:cs typeface="Baghdad" pitchFamily="2" charset="-78"/>
            </a:endParaRPr>
          </a:p>
          <a:p>
            <a:r>
              <a:rPr lang="en-IN" sz="1800" dirty="0">
                <a:latin typeface="Athelas" panose="02000503000000020003" pitchFamily="2" charset="77"/>
                <a:ea typeface="STZhongsong" panose="02010600040101010101" pitchFamily="2" charset="-122"/>
                <a:cs typeface="Baghdad" pitchFamily="2" charset="-78"/>
              </a:rPr>
              <a:t>Tweets, humorous in nature, a bit surprising in the serious pandemic situation</a:t>
            </a:r>
            <a:endParaRPr lang="en-US" sz="1800" dirty="0">
              <a:latin typeface="Athelas" panose="02000503000000020003" pitchFamily="2" charset="77"/>
              <a:ea typeface="STZhongsong" panose="02010600040101010101" pitchFamily="2" charset="-122"/>
              <a:cs typeface="Baghdad" pitchFamily="2" charset="-78"/>
            </a:endParaRPr>
          </a:p>
          <a:p>
            <a:endParaRPr lang="en-US" sz="1800" dirty="0">
              <a:latin typeface="Athelas" panose="02000503000000020003" pitchFamily="2" charset="77"/>
            </a:endParaRPr>
          </a:p>
          <a:p>
            <a:endParaRPr lang="en-US" sz="1800" dirty="0">
              <a:latin typeface="Athelas" panose="02000503000000020003" pitchFamily="2" charset="77"/>
            </a:endParaRPr>
          </a:p>
          <a:p>
            <a:endParaRPr lang="en-US" sz="1800" dirty="0">
              <a:latin typeface="Athelas" panose="02000503000000020003" pitchFamily="2" charset="77"/>
            </a:endParaRPr>
          </a:p>
          <a:p>
            <a:pPr marL="0" indent="0">
              <a:buNone/>
            </a:pPr>
            <a:endParaRPr lang="en-US" sz="1800" dirty="0">
              <a:latin typeface="Athelas" panose="02000503000000020003" pitchFamily="2" charset="77"/>
            </a:endParaRPr>
          </a:p>
        </p:txBody>
      </p:sp>
      <p:pic>
        <p:nvPicPr>
          <p:cNvPr id="5" name="Picture 4">
            <a:extLst>
              <a:ext uri="{FF2B5EF4-FFF2-40B4-BE49-F238E27FC236}">
                <a16:creationId xmlns:a16="http://schemas.microsoft.com/office/drawing/2014/main" id="{CEC39D31-676F-2D42-9E77-E03CAFC08FE0}"/>
              </a:ext>
            </a:extLst>
          </p:cNvPr>
          <p:cNvPicPr>
            <a:picLocks noChangeAspect="1"/>
          </p:cNvPicPr>
          <p:nvPr/>
        </p:nvPicPr>
        <p:blipFill>
          <a:blip r:embed="rId2"/>
          <a:stretch>
            <a:fillRect/>
          </a:stretch>
        </p:blipFill>
        <p:spPr>
          <a:xfrm>
            <a:off x="4729532" y="3934320"/>
            <a:ext cx="4737100" cy="1790700"/>
          </a:xfrm>
          <a:prstGeom prst="rect">
            <a:avLst/>
          </a:prstGeom>
        </p:spPr>
      </p:pic>
      <p:sp>
        <p:nvSpPr>
          <p:cNvPr id="6" name="Date Placeholder 5">
            <a:extLst>
              <a:ext uri="{FF2B5EF4-FFF2-40B4-BE49-F238E27FC236}">
                <a16:creationId xmlns:a16="http://schemas.microsoft.com/office/drawing/2014/main" id="{483F8244-81EE-EE45-843A-F83CD679815B}"/>
              </a:ext>
            </a:extLst>
          </p:cNvPr>
          <p:cNvSpPr>
            <a:spLocks noGrp="1"/>
          </p:cNvSpPr>
          <p:nvPr>
            <p:ph type="dt" sz="half" idx="10"/>
          </p:nvPr>
        </p:nvSpPr>
        <p:spPr/>
        <p:txBody>
          <a:bodyPr/>
          <a:lstStyle/>
          <a:p>
            <a:fld id="{EFC1F332-0BAC-0C45-81E3-AF2A99CDB46A}" type="datetime1">
              <a:rPr lang="en-IN" smtClean="0"/>
              <a:t>23/03/23</a:t>
            </a:fld>
            <a:endParaRPr lang="en-US"/>
          </a:p>
        </p:txBody>
      </p:sp>
      <p:sp>
        <p:nvSpPr>
          <p:cNvPr id="7" name="Footer Placeholder 6">
            <a:extLst>
              <a:ext uri="{FF2B5EF4-FFF2-40B4-BE49-F238E27FC236}">
                <a16:creationId xmlns:a16="http://schemas.microsoft.com/office/drawing/2014/main" id="{BE5E2F99-7773-CB45-880D-80D79A9AD553}"/>
              </a:ext>
            </a:extLst>
          </p:cNvPr>
          <p:cNvSpPr>
            <a:spLocks noGrp="1"/>
          </p:cNvSpPr>
          <p:nvPr>
            <p:ph type="ftr" sz="quarter" idx="11"/>
          </p:nvPr>
        </p:nvSpPr>
        <p:spPr/>
        <p:txBody>
          <a:bodyPr/>
          <a:lstStyle/>
          <a:p>
            <a:r>
              <a:rPr lang="en-US" dirty="0"/>
              <a:t>Discourse Analysis of COVID-19 Humorous Tweets</a:t>
            </a:r>
          </a:p>
        </p:txBody>
      </p:sp>
      <p:sp>
        <p:nvSpPr>
          <p:cNvPr id="8" name="Slide Number Placeholder 7">
            <a:extLst>
              <a:ext uri="{FF2B5EF4-FFF2-40B4-BE49-F238E27FC236}">
                <a16:creationId xmlns:a16="http://schemas.microsoft.com/office/drawing/2014/main" id="{06B5B87D-9F5D-F34E-B6A3-158A30626710}"/>
              </a:ext>
            </a:extLst>
          </p:cNvPr>
          <p:cNvSpPr>
            <a:spLocks noGrp="1"/>
          </p:cNvSpPr>
          <p:nvPr>
            <p:ph type="sldNum" sz="quarter" idx="12"/>
          </p:nvPr>
        </p:nvSpPr>
        <p:spPr/>
        <p:txBody>
          <a:bodyPr/>
          <a:lstStyle/>
          <a:p>
            <a:fld id="{1AC0DD1A-634D-BC4F-959A-D02108EAC887}" type="slidenum">
              <a:rPr lang="en-US" smtClean="0"/>
              <a:t>2</a:t>
            </a:fld>
            <a:endParaRPr lang="en-US"/>
          </a:p>
        </p:txBody>
      </p:sp>
      <p:pic>
        <p:nvPicPr>
          <p:cNvPr id="10" name="Picture 9">
            <a:extLst>
              <a:ext uri="{FF2B5EF4-FFF2-40B4-BE49-F238E27FC236}">
                <a16:creationId xmlns:a16="http://schemas.microsoft.com/office/drawing/2014/main" id="{A0C4CD7D-D8EE-7140-B7AB-C7ABAEC68662}"/>
              </a:ext>
            </a:extLst>
          </p:cNvPr>
          <p:cNvPicPr>
            <a:picLocks noChangeAspect="1"/>
          </p:cNvPicPr>
          <p:nvPr/>
        </p:nvPicPr>
        <p:blipFill>
          <a:blip r:embed="rId3"/>
          <a:stretch>
            <a:fillRect/>
          </a:stretch>
        </p:blipFill>
        <p:spPr>
          <a:xfrm>
            <a:off x="271466" y="3424428"/>
            <a:ext cx="2928935" cy="2433600"/>
          </a:xfrm>
          <a:prstGeom prst="rect">
            <a:avLst/>
          </a:prstGeom>
        </p:spPr>
      </p:pic>
      <p:pic>
        <p:nvPicPr>
          <p:cNvPr id="12" name="Picture 11">
            <a:extLst>
              <a:ext uri="{FF2B5EF4-FFF2-40B4-BE49-F238E27FC236}">
                <a16:creationId xmlns:a16="http://schemas.microsoft.com/office/drawing/2014/main" id="{8B4DF969-1CB0-E444-8CDA-D550DB083727}"/>
              </a:ext>
            </a:extLst>
          </p:cNvPr>
          <p:cNvPicPr>
            <a:picLocks noChangeAspect="1"/>
          </p:cNvPicPr>
          <p:nvPr/>
        </p:nvPicPr>
        <p:blipFill>
          <a:blip r:embed="rId4"/>
          <a:stretch>
            <a:fillRect/>
          </a:stretch>
        </p:blipFill>
        <p:spPr>
          <a:xfrm>
            <a:off x="191853" y="849892"/>
            <a:ext cx="628650" cy="840554"/>
          </a:xfrm>
          <a:prstGeom prst="rect">
            <a:avLst/>
          </a:prstGeom>
        </p:spPr>
      </p:pic>
    </p:spTree>
    <p:extLst>
      <p:ext uri="{BB962C8B-B14F-4D97-AF65-F5344CB8AC3E}">
        <p14:creationId xmlns:p14="http://schemas.microsoft.com/office/powerpoint/2010/main" val="247685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1D1A-6C0C-844C-AB8D-058F67C3F1D2}"/>
              </a:ext>
            </a:extLst>
          </p:cNvPr>
          <p:cNvSpPr>
            <a:spLocks noGrp="1"/>
          </p:cNvSpPr>
          <p:nvPr>
            <p:ph type="title"/>
          </p:nvPr>
        </p:nvSpPr>
        <p:spPr/>
        <p:txBody>
          <a:bodyPr>
            <a:normAutofit/>
          </a:bodyPr>
          <a:lstStyle/>
          <a:p>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r>
              <a:rPr lang="en-US" sz="3200" dirty="0">
                <a:latin typeface="Athelas" panose="02000503000000020003" pitchFamily="2" charset="77"/>
              </a:rPr>
              <a:t>Research Questions</a:t>
            </a: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3FCAA4C9-8D3E-1441-9873-CD7C1C5D4CF6}"/>
              </a:ext>
            </a:extLst>
          </p:cNvPr>
          <p:cNvSpPr>
            <a:spLocks noGrp="1"/>
          </p:cNvSpPr>
          <p:nvPr>
            <p:ph idx="1"/>
          </p:nvPr>
        </p:nvSpPr>
        <p:spPr/>
        <p:txBody>
          <a:bodyPr>
            <a:normAutofit/>
          </a:bodyPr>
          <a:lstStyle/>
          <a:p>
            <a:pPr marL="457200" indent="-457200">
              <a:buFont typeface="+mj-lt"/>
              <a:buAutoNum type="arabicPeriod"/>
            </a:pPr>
            <a:r>
              <a:rPr lang="en-US" sz="1800" dirty="0">
                <a:latin typeface="Athelas" panose="02000503000000020003" pitchFamily="2" charset="77"/>
              </a:rPr>
              <a:t>How do Twitter users respond to COVID-19 through humour?</a:t>
            </a:r>
          </a:p>
          <a:p>
            <a:pPr marL="457200" indent="-457200">
              <a:buFont typeface="+mj-lt"/>
              <a:buAutoNum type="arabicPeriod"/>
            </a:pPr>
            <a:r>
              <a:rPr lang="en-US" sz="1800" dirty="0">
                <a:latin typeface="Athelas" panose="02000503000000020003" pitchFamily="2" charset="77"/>
              </a:rPr>
              <a:t>How is this humorous discourse structured?</a:t>
            </a:r>
          </a:p>
          <a:p>
            <a:pPr marL="457200" indent="-457200">
              <a:buFont typeface="+mj-lt"/>
              <a:buAutoNum type="arabicPeriod"/>
            </a:pPr>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How are the six tools of discourse analysis, “social languages”, “situated meanings”, “figured worlds”, “intertextuality”, “Discourses”, and “Conversations” used to build the seven tasks, viz., “significance”, “practices”, “identities”, “social relationships”, “politics”, “connections”, and “sign systems and knowledge” in the selected tweets, in a given context?</a:t>
            </a:r>
          </a:p>
          <a:p>
            <a:pPr marL="457200" indent="-457200">
              <a:buFont typeface="+mj-lt"/>
              <a:buAutoNum type="arabicPeriod"/>
            </a:pPr>
            <a:endParaRPr lang="en-US" sz="1800" dirty="0">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a:p>
            <a:pPr marL="0" indent="0">
              <a:buNone/>
            </a:pPr>
            <a:endPar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endParaRPr>
          </a:p>
        </p:txBody>
      </p:sp>
      <p:sp>
        <p:nvSpPr>
          <p:cNvPr id="5" name="Date Placeholder 4">
            <a:extLst>
              <a:ext uri="{FF2B5EF4-FFF2-40B4-BE49-F238E27FC236}">
                <a16:creationId xmlns:a16="http://schemas.microsoft.com/office/drawing/2014/main" id="{56A9D278-DB52-8445-AE65-C3CBC991BE8F}"/>
              </a:ext>
            </a:extLst>
          </p:cNvPr>
          <p:cNvSpPr>
            <a:spLocks noGrp="1"/>
          </p:cNvSpPr>
          <p:nvPr>
            <p:ph type="dt" sz="half" idx="10"/>
          </p:nvPr>
        </p:nvSpPr>
        <p:spPr/>
        <p:txBody>
          <a:bodyPr/>
          <a:lstStyle/>
          <a:p>
            <a:fld id="{7319F7A0-5F48-1543-A087-05ACDF2379A2}" type="datetime1">
              <a:rPr lang="en-IN" smtClean="0"/>
              <a:t>23/03/23</a:t>
            </a:fld>
            <a:endParaRPr lang="en-US"/>
          </a:p>
        </p:txBody>
      </p:sp>
      <p:sp>
        <p:nvSpPr>
          <p:cNvPr id="6" name="Footer Placeholder 5">
            <a:extLst>
              <a:ext uri="{FF2B5EF4-FFF2-40B4-BE49-F238E27FC236}">
                <a16:creationId xmlns:a16="http://schemas.microsoft.com/office/drawing/2014/main" id="{0343A10B-3362-174E-A134-C70AFA6FEA4F}"/>
              </a:ext>
            </a:extLst>
          </p:cNvPr>
          <p:cNvSpPr>
            <a:spLocks noGrp="1"/>
          </p:cNvSpPr>
          <p:nvPr>
            <p:ph type="ftr" sz="quarter" idx="11"/>
          </p:nvPr>
        </p:nvSpPr>
        <p:spPr/>
        <p:txBody>
          <a:bodyPr/>
          <a:lstStyle/>
          <a:p>
            <a:r>
              <a:rPr lang="en-US" dirty="0"/>
              <a:t>Discourse Analysis of COVID-19 Humorous Tweets</a:t>
            </a:r>
          </a:p>
        </p:txBody>
      </p:sp>
      <p:sp>
        <p:nvSpPr>
          <p:cNvPr id="7" name="Slide Number Placeholder 6">
            <a:extLst>
              <a:ext uri="{FF2B5EF4-FFF2-40B4-BE49-F238E27FC236}">
                <a16:creationId xmlns:a16="http://schemas.microsoft.com/office/drawing/2014/main" id="{139D3350-89C0-BA48-A91E-8B025F06DEC9}"/>
              </a:ext>
            </a:extLst>
          </p:cNvPr>
          <p:cNvSpPr>
            <a:spLocks noGrp="1"/>
          </p:cNvSpPr>
          <p:nvPr>
            <p:ph type="sldNum" sz="quarter" idx="12"/>
          </p:nvPr>
        </p:nvSpPr>
        <p:spPr/>
        <p:txBody>
          <a:bodyPr/>
          <a:lstStyle/>
          <a:p>
            <a:fld id="{1AC0DD1A-634D-BC4F-959A-D02108EAC887}" type="slidenum">
              <a:rPr lang="en-US" smtClean="0"/>
              <a:t>3</a:t>
            </a:fld>
            <a:endParaRPr lang="en-US"/>
          </a:p>
        </p:txBody>
      </p:sp>
      <p:pic>
        <p:nvPicPr>
          <p:cNvPr id="8" name="Picture 7">
            <a:extLst>
              <a:ext uri="{FF2B5EF4-FFF2-40B4-BE49-F238E27FC236}">
                <a16:creationId xmlns:a16="http://schemas.microsoft.com/office/drawing/2014/main" id="{33D11B56-E276-D249-80E4-745129CD43A9}"/>
              </a:ext>
            </a:extLst>
          </p:cNvPr>
          <p:cNvPicPr>
            <a:picLocks noChangeAspect="1"/>
          </p:cNvPicPr>
          <p:nvPr/>
        </p:nvPicPr>
        <p:blipFill>
          <a:blip r:embed="rId2"/>
          <a:stretch>
            <a:fillRect/>
          </a:stretch>
        </p:blipFill>
        <p:spPr>
          <a:xfrm rot="20028228">
            <a:off x="7031935" y="4387989"/>
            <a:ext cx="2023548" cy="1408237"/>
          </a:xfrm>
          <a:prstGeom prst="rect">
            <a:avLst/>
          </a:prstGeom>
        </p:spPr>
      </p:pic>
      <p:pic>
        <p:nvPicPr>
          <p:cNvPr id="9" name="Picture 8">
            <a:extLst>
              <a:ext uri="{FF2B5EF4-FFF2-40B4-BE49-F238E27FC236}">
                <a16:creationId xmlns:a16="http://schemas.microsoft.com/office/drawing/2014/main" id="{1D5E75F0-8B9D-0C40-BD99-C7AC52C981DE}"/>
              </a:ext>
            </a:extLst>
          </p:cNvPr>
          <p:cNvPicPr>
            <a:picLocks noChangeAspect="1"/>
          </p:cNvPicPr>
          <p:nvPr/>
        </p:nvPicPr>
        <p:blipFill>
          <a:blip r:embed="rId3"/>
          <a:stretch>
            <a:fillRect/>
          </a:stretch>
        </p:blipFill>
        <p:spPr>
          <a:xfrm>
            <a:off x="191853" y="849892"/>
            <a:ext cx="628650" cy="840554"/>
          </a:xfrm>
          <a:prstGeom prst="rect">
            <a:avLst/>
          </a:prstGeom>
        </p:spPr>
      </p:pic>
    </p:spTree>
    <p:extLst>
      <p:ext uri="{BB962C8B-B14F-4D97-AF65-F5344CB8AC3E}">
        <p14:creationId xmlns:p14="http://schemas.microsoft.com/office/powerpoint/2010/main" val="100151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EF63-64F3-E44A-B18E-9CEC0E92EFCA}"/>
              </a:ext>
            </a:extLst>
          </p:cNvPr>
          <p:cNvSpPr>
            <a:spLocks noGrp="1"/>
          </p:cNvSpPr>
          <p:nvPr>
            <p:ph type="title"/>
          </p:nvPr>
        </p:nvSpPr>
        <p:spPr/>
        <p:txBody>
          <a:bodyPr>
            <a:normAutofit/>
          </a:bodyPr>
          <a:lstStyle/>
          <a:p>
            <a:r>
              <a:rPr lang="en-US" sz="3200" dirty="0">
                <a:latin typeface="Athelas" panose="02000503000000020003" pitchFamily="2" charset="77"/>
              </a:rPr>
              <a:t>Methodology</a:t>
            </a:r>
          </a:p>
        </p:txBody>
      </p:sp>
      <p:sp>
        <p:nvSpPr>
          <p:cNvPr id="3" name="Content Placeholder 2">
            <a:extLst>
              <a:ext uri="{FF2B5EF4-FFF2-40B4-BE49-F238E27FC236}">
                <a16:creationId xmlns:a16="http://schemas.microsoft.com/office/drawing/2014/main" id="{47487271-D5CA-7B43-80E1-B637AF0FBF63}"/>
              </a:ext>
            </a:extLst>
          </p:cNvPr>
          <p:cNvSpPr>
            <a:spLocks noGrp="1"/>
          </p:cNvSpPr>
          <p:nvPr>
            <p:ph idx="1"/>
          </p:nvPr>
        </p:nvSpPr>
        <p:spPr/>
        <p:txBody>
          <a:bodyPr>
            <a:normAutofit/>
          </a:bodyPr>
          <a:lstStyle/>
          <a:p>
            <a:r>
              <a:rPr lang="en-US" sz="1800" dirty="0">
                <a:latin typeface="Athelas" panose="02000503000000020003" pitchFamily="2" charset="77"/>
              </a:rPr>
              <a:t>Discourse analysis of 54 tweets containing </a:t>
            </a:r>
            <a:r>
              <a:rPr lang="en-US" sz="1800" b="1" dirty="0">
                <a:latin typeface="Athelas" panose="02000503000000020003" pitchFamily="2" charset="77"/>
              </a:rPr>
              <a:t>#</a:t>
            </a:r>
            <a:r>
              <a:rPr lang="en-US" sz="1800" b="1" dirty="0" err="1">
                <a:latin typeface="Athelas" panose="02000503000000020003" pitchFamily="2" charset="77"/>
              </a:rPr>
              <a:t>covidhumour</a:t>
            </a:r>
            <a:endParaRPr lang="en-US" sz="1800" b="1" dirty="0">
              <a:latin typeface="Athelas" panose="02000503000000020003" pitchFamily="2" charset="77"/>
            </a:endParaRPr>
          </a:p>
          <a:p>
            <a:r>
              <a:rPr lang="en-US" sz="1800" b="1" dirty="0">
                <a:latin typeface="Athelas" panose="02000503000000020003" pitchFamily="2" charset="77"/>
              </a:rPr>
              <a:t>Theory of Discourse Analysis – James Paul Gee (2011)</a:t>
            </a:r>
          </a:p>
          <a:p>
            <a:pPr lvl="1">
              <a:buFont typeface="Wingdings" pitchFamily="2" charset="2"/>
              <a:buChar char="Ø"/>
            </a:pPr>
            <a:r>
              <a:rPr lang="en-US" sz="1600" dirty="0">
                <a:latin typeface="Athelas" panose="02000503000000020003" pitchFamily="2" charset="77"/>
                <a:cs typeface="Baghdad" pitchFamily="2" charset="-78"/>
              </a:rPr>
              <a:t>“Saying things in language never goes without also doing things and being things” (Gee, 2011, p. 2).</a:t>
            </a:r>
            <a:r>
              <a:rPr lang="en-IN" sz="1600" dirty="0">
                <a:latin typeface="Athelas" panose="02000503000000020003" pitchFamily="2" charset="77"/>
                <a:cs typeface="Baghdad" pitchFamily="2" charset="-78"/>
              </a:rPr>
              <a:t> </a:t>
            </a:r>
          </a:p>
          <a:p>
            <a:pPr lvl="1">
              <a:buFont typeface="Wingdings" pitchFamily="2" charset="2"/>
              <a:buChar char="Ø"/>
            </a:pPr>
            <a:r>
              <a:rPr lang="en-US" sz="1600" dirty="0">
                <a:latin typeface="Athelas" panose="02000503000000020003" pitchFamily="2" charset="77"/>
                <a:cs typeface="Baghdad" pitchFamily="2" charset="-78"/>
              </a:rPr>
              <a:t>Construction or building of seven things or seven areas of “reality” (Gee, 2011, p. 17)</a:t>
            </a:r>
          </a:p>
          <a:p>
            <a:pPr lvl="1">
              <a:buFont typeface="Wingdings" pitchFamily="2" charset="2"/>
              <a:buChar char="Ø"/>
            </a:pPr>
            <a:r>
              <a:rPr lang="en-GB" sz="1600" dirty="0">
                <a:latin typeface="Athelas" panose="02000503000000020003" pitchFamily="2" charset="77"/>
                <a:ea typeface="Calibri" panose="020F0502020204030204" pitchFamily="34" charset="0"/>
              </a:rPr>
              <a:t>S</a:t>
            </a:r>
            <a:r>
              <a:rPr lang="en-GB" sz="1600" dirty="0">
                <a:effectLst/>
                <a:latin typeface="Athelas" panose="02000503000000020003" pitchFamily="2" charset="77"/>
                <a:ea typeface="Calibri" panose="020F0502020204030204" pitchFamily="34" charset="0"/>
              </a:rPr>
              <a:t>even building tasks and six tools of inquiry</a:t>
            </a:r>
            <a:r>
              <a:rPr lang="en-GB" sz="1600" dirty="0">
                <a:latin typeface="Athelas" panose="02000503000000020003" pitchFamily="2" charset="77"/>
                <a:ea typeface="Calibri" panose="020F0502020204030204" pitchFamily="34" charset="0"/>
              </a:rPr>
              <a:t>: S</a:t>
            </a:r>
            <a:r>
              <a:rPr lang="en-GB" sz="1600" dirty="0">
                <a:effectLst/>
                <a:latin typeface="Athelas" panose="02000503000000020003" pitchFamily="2" charset="77"/>
                <a:ea typeface="Calibri" panose="020F0502020204030204" pitchFamily="34" charset="0"/>
              </a:rPr>
              <a:t>ix questions to ask about seven things, a total of 42 questions</a:t>
            </a:r>
            <a:r>
              <a:rPr lang="en-IN" sz="1600" dirty="0">
                <a:effectLst/>
                <a:latin typeface="Athelas" panose="02000503000000020003" pitchFamily="2" charset="77"/>
              </a:rPr>
              <a:t> </a:t>
            </a:r>
          </a:p>
          <a:p>
            <a:pPr lvl="1">
              <a:buFont typeface="Wingdings" pitchFamily="2" charset="2"/>
              <a:buChar char="Ø"/>
            </a:pPr>
            <a:endParaRPr lang="en-IN" sz="1600" dirty="0">
              <a:latin typeface="Athelas" panose="02000503000000020003" pitchFamily="2" charset="77"/>
            </a:endParaRPr>
          </a:p>
          <a:p>
            <a:pPr marL="502920" lvl="1" indent="0">
              <a:buNone/>
            </a:pPr>
            <a:endParaRPr lang="en-IN" sz="1600" dirty="0">
              <a:latin typeface="Athelas" panose="02000503000000020003" pitchFamily="2" charset="77"/>
            </a:endParaRPr>
          </a:p>
          <a:p>
            <a:pPr lvl="1">
              <a:buFont typeface="Wingdings" pitchFamily="2" charset="2"/>
              <a:buChar char="Ø"/>
            </a:pPr>
            <a:endParaRPr lang="en-IN" sz="1600" dirty="0">
              <a:latin typeface="Athelas" panose="02000503000000020003" pitchFamily="2" charset="77"/>
            </a:endParaRPr>
          </a:p>
          <a:p>
            <a:pPr lvl="1">
              <a:buFont typeface="Wingdings" pitchFamily="2" charset="2"/>
              <a:buChar char="Ø"/>
            </a:pPr>
            <a:endParaRPr lang="en-US" sz="1600" dirty="0">
              <a:latin typeface="Athelas" panose="02000503000000020003" pitchFamily="2" charset="77"/>
            </a:endParaRPr>
          </a:p>
        </p:txBody>
      </p:sp>
      <p:sp>
        <p:nvSpPr>
          <p:cNvPr id="4" name="Date Placeholder 3">
            <a:extLst>
              <a:ext uri="{FF2B5EF4-FFF2-40B4-BE49-F238E27FC236}">
                <a16:creationId xmlns:a16="http://schemas.microsoft.com/office/drawing/2014/main" id="{9BB99722-B9B9-F04A-B69A-46B435E8FE4F}"/>
              </a:ext>
            </a:extLst>
          </p:cNvPr>
          <p:cNvSpPr>
            <a:spLocks noGrp="1"/>
          </p:cNvSpPr>
          <p:nvPr>
            <p:ph type="dt" sz="half" idx="10"/>
          </p:nvPr>
        </p:nvSpPr>
        <p:spPr/>
        <p:txBody>
          <a:bodyPr/>
          <a:lstStyle/>
          <a:p>
            <a:fld id="{DBEB0832-49A4-A548-A12B-C5BE681EDE1B}" type="datetime1">
              <a:rPr lang="en-IN" smtClean="0"/>
              <a:t>23/03/23</a:t>
            </a:fld>
            <a:endParaRPr lang="en-US"/>
          </a:p>
        </p:txBody>
      </p:sp>
      <p:sp>
        <p:nvSpPr>
          <p:cNvPr id="5" name="Footer Placeholder 4">
            <a:extLst>
              <a:ext uri="{FF2B5EF4-FFF2-40B4-BE49-F238E27FC236}">
                <a16:creationId xmlns:a16="http://schemas.microsoft.com/office/drawing/2014/main" id="{B255076E-AF30-7348-88B3-D7CAE7DA646C}"/>
              </a:ext>
            </a:extLst>
          </p:cNvPr>
          <p:cNvSpPr>
            <a:spLocks noGrp="1"/>
          </p:cNvSpPr>
          <p:nvPr>
            <p:ph type="ftr" sz="quarter" idx="11"/>
          </p:nvPr>
        </p:nvSpPr>
        <p:spPr/>
        <p:txBody>
          <a:bodyPr/>
          <a:lstStyle/>
          <a:p>
            <a:r>
              <a:rPr lang="en-US" dirty="0"/>
              <a:t>Discourse Analysis of COVID-19 Humorous Tweets</a:t>
            </a:r>
          </a:p>
        </p:txBody>
      </p:sp>
      <p:sp>
        <p:nvSpPr>
          <p:cNvPr id="6" name="Slide Number Placeholder 5">
            <a:extLst>
              <a:ext uri="{FF2B5EF4-FFF2-40B4-BE49-F238E27FC236}">
                <a16:creationId xmlns:a16="http://schemas.microsoft.com/office/drawing/2014/main" id="{393C2CD5-027C-334D-9C04-186BA2DF6167}"/>
              </a:ext>
            </a:extLst>
          </p:cNvPr>
          <p:cNvSpPr>
            <a:spLocks noGrp="1"/>
          </p:cNvSpPr>
          <p:nvPr>
            <p:ph type="sldNum" sz="quarter" idx="12"/>
          </p:nvPr>
        </p:nvSpPr>
        <p:spPr/>
        <p:txBody>
          <a:bodyPr/>
          <a:lstStyle/>
          <a:p>
            <a:fld id="{1AC0DD1A-634D-BC4F-959A-D02108EAC887}" type="slidenum">
              <a:rPr lang="en-US" smtClean="0"/>
              <a:t>4</a:t>
            </a:fld>
            <a:endParaRPr lang="en-US"/>
          </a:p>
        </p:txBody>
      </p:sp>
      <p:pic>
        <p:nvPicPr>
          <p:cNvPr id="7" name="Picture 6">
            <a:extLst>
              <a:ext uri="{FF2B5EF4-FFF2-40B4-BE49-F238E27FC236}">
                <a16:creationId xmlns:a16="http://schemas.microsoft.com/office/drawing/2014/main" id="{0A88E032-0DFE-9F41-9244-7A5B95085B2B}"/>
              </a:ext>
            </a:extLst>
          </p:cNvPr>
          <p:cNvPicPr>
            <a:picLocks noChangeAspect="1"/>
          </p:cNvPicPr>
          <p:nvPr/>
        </p:nvPicPr>
        <p:blipFill>
          <a:blip r:embed="rId2"/>
          <a:stretch>
            <a:fillRect/>
          </a:stretch>
        </p:blipFill>
        <p:spPr>
          <a:xfrm>
            <a:off x="6913170" y="4415776"/>
            <a:ext cx="2328152" cy="1568972"/>
          </a:xfrm>
          <a:prstGeom prst="rect">
            <a:avLst/>
          </a:prstGeom>
        </p:spPr>
      </p:pic>
      <p:pic>
        <p:nvPicPr>
          <p:cNvPr id="8" name="Picture 7">
            <a:extLst>
              <a:ext uri="{FF2B5EF4-FFF2-40B4-BE49-F238E27FC236}">
                <a16:creationId xmlns:a16="http://schemas.microsoft.com/office/drawing/2014/main" id="{0C4C2391-A517-2044-A29B-EE8AAE1B3F5A}"/>
              </a:ext>
            </a:extLst>
          </p:cNvPr>
          <p:cNvPicPr>
            <a:picLocks noChangeAspect="1"/>
          </p:cNvPicPr>
          <p:nvPr/>
        </p:nvPicPr>
        <p:blipFill>
          <a:blip r:embed="rId3"/>
          <a:stretch>
            <a:fillRect/>
          </a:stretch>
        </p:blipFill>
        <p:spPr>
          <a:xfrm>
            <a:off x="191853" y="849892"/>
            <a:ext cx="628650" cy="840554"/>
          </a:xfrm>
          <a:prstGeom prst="rect">
            <a:avLst/>
          </a:prstGeom>
        </p:spPr>
      </p:pic>
    </p:spTree>
    <p:extLst>
      <p:ext uri="{BB962C8B-B14F-4D97-AF65-F5344CB8AC3E}">
        <p14:creationId xmlns:p14="http://schemas.microsoft.com/office/powerpoint/2010/main" val="281071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431F-7839-6540-90E9-09BE7C936419}"/>
              </a:ext>
            </a:extLst>
          </p:cNvPr>
          <p:cNvSpPr>
            <a:spLocks noGrp="1"/>
          </p:cNvSpPr>
          <p:nvPr>
            <p:ph type="title"/>
          </p:nvPr>
        </p:nvSpPr>
        <p:spPr/>
        <p:txBody>
          <a:bodyPr>
            <a:normAutofit/>
          </a:bodyPr>
          <a:lstStyle/>
          <a:p>
            <a:br>
              <a:rPr lang="en-US" sz="3200" dirty="0">
                <a:latin typeface="Athelas" panose="02000503000000020003" pitchFamily="2" charset="77"/>
              </a:rPr>
            </a:br>
            <a:r>
              <a:rPr lang="en-US" sz="3200" dirty="0">
                <a:latin typeface="Athelas" panose="02000503000000020003" pitchFamily="2" charset="77"/>
              </a:rPr>
              <a:t>Data collection</a:t>
            </a:r>
            <a:br>
              <a:rPr lang="en-US" sz="3200" dirty="0">
                <a:latin typeface="Athelas" panose="02000503000000020003" pitchFamily="2" charset="77"/>
              </a:rPr>
            </a:br>
            <a:br>
              <a:rPr lang="en-US" sz="3200" dirty="0">
                <a:latin typeface="Athelas" panose="02000503000000020003" pitchFamily="2" charset="77"/>
              </a:rPr>
            </a:br>
            <a:br>
              <a:rPr lang="en-US" sz="3200" dirty="0">
                <a:latin typeface="Athelas" panose="02000503000000020003" pitchFamily="2" charset="77"/>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0D3B47EB-65D0-F149-A8F3-D0E36AF6143A}"/>
              </a:ext>
            </a:extLst>
          </p:cNvPr>
          <p:cNvSpPr>
            <a:spLocks noGrp="1"/>
          </p:cNvSpPr>
          <p:nvPr>
            <p:ph idx="1"/>
          </p:nvPr>
        </p:nvSpPr>
        <p:spPr/>
        <p:txBody>
          <a:bodyPr/>
          <a:lstStyle/>
          <a:p>
            <a:r>
              <a:rPr lang="en-GB" sz="1800" dirty="0">
                <a:effectLst/>
                <a:latin typeface="Athelas" panose="02000503000000020003" pitchFamily="2" charset="77"/>
                <a:ea typeface="Calibri" panose="020F0502020204030204" pitchFamily="34" charset="0"/>
              </a:rPr>
              <a:t>“Advanced Search” feature of Twitter</a:t>
            </a:r>
            <a:r>
              <a:rPr lang="en-IN" sz="1800" dirty="0">
                <a:effectLst/>
                <a:latin typeface="Athelas" panose="02000503000000020003" pitchFamily="2" charset="77"/>
              </a:rPr>
              <a:t> </a:t>
            </a:r>
          </a:p>
          <a:p>
            <a:endParaRPr lang="en-IN" dirty="0">
              <a:latin typeface="Athelas" panose="02000503000000020003" pitchFamily="2" charset="77"/>
            </a:endParaRPr>
          </a:p>
          <a:p>
            <a:endParaRPr lang="en-IN" dirty="0">
              <a:latin typeface="Athelas" panose="02000503000000020003" pitchFamily="2" charset="77"/>
            </a:endParaRPr>
          </a:p>
          <a:p>
            <a:endParaRPr lang="en-IN" dirty="0">
              <a:latin typeface="Athelas" panose="02000503000000020003" pitchFamily="2" charset="77"/>
            </a:endParaRPr>
          </a:p>
          <a:p>
            <a:r>
              <a:rPr lang="en-IN" sz="1800" dirty="0">
                <a:latin typeface="Athelas" panose="02000503000000020003" pitchFamily="2" charset="77"/>
              </a:rPr>
              <a:t>Inclusion criteria:</a:t>
            </a: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Contain hashtag #</a:t>
            </a:r>
            <a:r>
              <a:rPr lang="en-GB" sz="1600" dirty="0" err="1">
                <a:effectLst/>
                <a:latin typeface="Athelas" panose="02000503000000020003" pitchFamily="2" charset="77"/>
                <a:ea typeface="Calibri" panose="020F0502020204030204" pitchFamily="34" charset="0"/>
                <a:cs typeface="Times New Roman" panose="02020603050405020304" pitchFamily="18" charset="0"/>
              </a:rPr>
              <a:t>covidhumour</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Tweeted in the years 2020 and 2021 </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Be in English </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Be intelligible </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Be in text form (Image or video analysis is beyond the scope of this study) </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845820" lvl="1" indent="-342900" algn="just">
              <a:spcAft>
                <a:spcPts val="665"/>
              </a:spcAft>
              <a:buFont typeface="+mj-lt"/>
              <a:buAutoNum type="arabicPeriod"/>
            </a:pPr>
            <a:r>
              <a:rPr lang="en-GB" sz="1600" dirty="0">
                <a:effectLst/>
                <a:latin typeface="Athelas" panose="02000503000000020003" pitchFamily="2" charset="77"/>
                <a:ea typeface="Calibri" panose="020F0502020204030204" pitchFamily="34" charset="0"/>
                <a:cs typeface="Times New Roman" panose="02020603050405020304" pitchFamily="18" charset="0"/>
              </a:rPr>
              <a:t>Not be an advertisement</a:t>
            </a:r>
            <a:endParaRPr lang="en-IN" sz="1600" dirty="0">
              <a:effectLst/>
              <a:latin typeface="Athelas" panose="02000503000000020003" pitchFamily="2" charset="77"/>
              <a:ea typeface="Calibri" panose="020F0502020204030204" pitchFamily="34" charset="0"/>
              <a:cs typeface="Times New Roman" panose="02020603050405020304" pitchFamily="18" charset="0"/>
            </a:endParaRPr>
          </a:p>
          <a:p>
            <a:pPr marL="0" indent="0">
              <a:buNone/>
            </a:pPr>
            <a:endParaRPr lang="en-US" dirty="0">
              <a:latin typeface="Athelas" panose="02000503000000020003" pitchFamily="2" charset="77"/>
            </a:endParaRPr>
          </a:p>
        </p:txBody>
      </p:sp>
      <p:pic>
        <p:nvPicPr>
          <p:cNvPr id="5" name="Picture 4">
            <a:extLst>
              <a:ext uri="{FF2B5EF4-FFF2-40B4-BE49-F238E27FC236}">
                <a16:creationId xmlns:a16="http://schemas.microsoft.com/office/drawing/2014/main" id="{5961D6E8-45CE-2648-9A87-A689CE69FE04}"/>
              </a:ext>
            </a:extLst>
          </p:cNvPr>
          <p:cNvPicPr>
            <a:picLocks noChangeAspect="1"/>
          </p:cNvPicPr>
          <p:nvPr/>
        </p:nvPicPr>
        <p:blipFill>
          <a:blip r:embed="rId2"/>
          <a:stretch>
            <a:fillRect/>
          </a:stretch>
        </p:blipFill>
        <p:spPr>
          <a:xfrm>
            <a:off x="4401718" y="1612287"/>
            <a:ext cx="4846616" cy="1168454"/>
          </a:xfrm>
          <a:prstGeom prst="rect">
            <a:avLst/>
          </a:prstGeom>
        </p:spPr>
      </p:pic>
      <p:sp>
        <p:nvSpPr>
          <p:cNvPr id="6" name="Date Placeholder 5">
            <a:extLst>
              <a:ext uri="{FF2B5EF4-FFF2-40B4-BE49-F238E27FC236}">
                <a16:creationId xmlns:a16="http://schemas.microsoft.com/office/drawing/2014/main" id="{25585032-A873-7A4F-99EC-91D57ED84DF8}"/>
              </a:ext>
            </a:extLst>
          </p:cNvPr>
          <p:cNvSpPr>
            <a:spLocks noGrp="1"/>
          </p:cNvSpPr>
          <p:nvPr>
            <p:ph type="dt" sz="half" idx="10"/>
          </p:nvPr>
        </p:nvSpPr>
        <p:spPr/>
        <p:txBody>
          <a:bodyPr/>
          <a:lstStyle/>
          <a:p>
            <a:fld id="{D339F32D-D175-254E-BF88-52F64FFC2CDB}" type="datetime1">
              <a:rPr lang="en-IN" smtClean="0"/>
              <a:t>23/03/23</a:t>
            </a:fld>
            <a:endParaRPr lang="en-US"/>
          </a:p>
        </p:txBody>
      </p:sp>
      <p:sp>
        <p:nvSpPr>
          <p:cNvPr id="7" name="Footer Placeholder 6">
            <a:extLst>
              <a:ext uri="{FF2B5EF4-FFF2-40B4-BE49-F238E27FC236}">
                <a16:creationId xmlns:a16="http://schemas.microsoft.com/office/drawing/2014/main" id="{6775F885-C9DF-6946-B284-85E4C29DA68C}"/>
              </a:ext>
            </a:extLst>
          </p:cNvPr>
          <p:cNvSpPr>
            <a:spLocks noGrp="1"/>
          </p:cNvSpPr>
          <p:nvPr>
            <p:ph type="ftr" sz="quarter" idx="11"/>
          </p:nvPr>
        </p:nvSpPr>
        <p:spPr/>
        <p:txBody>
          <a:bodyPr/>
          <a:lstStyle/>
          <a:p>
            <a:r>
              <a:rPr lang="en-US"/>
              <a:t>Discourse Analysis of COVID-19 Humorous Tweets</a:t>
            </a:r>
          </a:p>
        </p:txBody>
      </p:sp>
      <p:sp>
        <p:nvSpPr>
          <p:cNvPr id="8" name="Slide Number Placeholder 7">
            <a:extLst>
              <a:ext uri="{FF2B5EF4-FFF2-40B4-BE49-F238E27FC236}">
                <a16:creationId xmlns:a16="http://schemas.microsoft.com/office/drawing/2014/main" id="{2C11F859-48EF-F240-A395-C50CE32B115A}"/>
              </a:ext>
            </a:extLst>
          </p:cNvPr>
          <p:cNvSpPr>
            <a:spLocks noGrp="1"/>
          </p:cNvSpPr>
          <p:nvPr>
            <p:ph type="sldNum" sz="quarter" idx="12"/>
          </p:nvPr>
        </p:nvSpPr>
        <p:spPr/>
        <p:txBody>
          <a:bodyPr/>
          <a:lstStyle/>
          <a:p>
            <a:fld id="{1AC0DD1A-634D-BC4F-959A-D02108EAC887}" type="slidenum">
              <a:rPr lang="en-US" smtClean="0"/>
              <a:t>5</a:t>
            </a:fld>
            <a:endParaRPr lang="en-US"/>
          </a:p>
        </p:txBody>
      </p:sp>
      <p:pic>
        <p:nvPicPr>
          <p:cNvPr id="4" name="Picture 3">
            <a:extLst>
              <a:ext uri="{FF2B5EF4-FFF2-40B4-BE49-F238E27FC236}">
                <a16:creationId xmlns:a16="http://schemas.microsoft.com/office/drawing/2014/main" id="{BC077FF6-EFDE-8A42-A225-BD01CFE57BBE}"/>
              </a:ext>
            </a:extLst>
          </p:cNvPr>
          <p:cNvPicPr>
            <a:picLocks noChangeAspect="1"/>
          </p:cNvPicPr>
          <p:nvPr/>
        </p:nvPicPr>
        <p:blipFill>
          <a:blip r:embed="rId3"/>
          <a:stretch>
            <a:fillRect/>
          </a:stretch>
        </p:blipFill>
        <p:spPr>
          <a:xfrm>
            <a:off x="122957" y="4073089"/>
            <a:ext cx="3207405" cy="1823977"/>
          </a:xfrm>
          <a:prstGeom prst="rect">
            <a:avLst/>
          </a:prstGeom>
        </p:spPr>
      </p:pic>
      <p:pic>
        <p:nvPicPr>
          <p:cNvPr id="9" name="Picture 8">
            <a:extLst>
              <a:ext uri="{FF2B5EF4-FFF2-40B4-BE49-F238E27FC236}">
                <a16:creationId xmlns:a16="http://schemas.microsoft.com/office/drawing/2014/main" id="{18BBA43A-03AD-3847-89BD-1A2823F547B8}"/>
              </a:ext>
            </a:extLst>
          </p:cNvPr>
          <p:cNvPicPr>
            <a:picLocks noChangeAspect="1"/>
          </p:cNvPicPr>
          <p:nvPr/>
        </p:nvPicPr>
        <p:blipFill>
          <a:blip r:embed="rId4"/>
          <a:stretch>
            <a:fillRect/>
          </a:stretch>
        </p:blipFill>
        <p:spPr>
          <a:xfrm>
            <a:off x="191853" y="849892"/>
            <a:ext cx="628650" cy="840554"/>
          </a:xfrm>
          <a:prstGeom prst="rect">
            <a:avLst/>
          </a:prstGeom>
        </p:spPr>
      </p:pic>
    </p:spTree>
    <p:extLst>
      <p:ext uri="{BB962C8B-B14F-4D97-AF65-F5344CB8AC3E}">
        <p14:creationId xmlns:p14="http://schemas.microsoft.com/office/powerpoint/2010/main" val="7113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0CEE-B1F8-6D47-9587-13C213AF9A6B}"/>
              </a:ext>
            </a:extLst>
          </p:cNvPr>
          <p:cNvSpPr>
            <a:spLocks noGrp="1"/>
          </p:cNvSpPr>
          <p:nvPr>
            <p:ph type="title"/>
          </p:nvPr>
        </p:nvSpPr>
        <p:spPr/>
        <p:txBody>
          <a:bodyPr>
            <a:normAutofit/>
          </a:bodyPr>
          <a:lstStyle/>
          <a:p>
            <a:br>
              <a:rPr lang="en-US" sz="3200" dirty="0">
                <a:latin typeface="Athelas" panose="02000503000000020003" pitchFamily="2" charset="77"/>
              </a:rPr>
            </a:br>
            <a:br>
              <a:rPr lang="en-US" sz="3200" dirty="0">
                <a:latin typeface="Athelas" panose="02000503000000020003" pitchFamily="2" charset="77"/>
              </a:rPr>
            </a:br>
            <a:r>
              <a:rPr lang="en-US" sz="3200" dirty="0">
                <a:latin typeface="Athelas" panose="02000503000000020003" pitchFamily="2" charset="77"/>
              </a:rPr>
              <a:t>Data analysis</a:t>
            </a:r>
            <a:br>
              <a:rPr lang="en-US" sz="3200" dirty="0">
                <a:latin typeface="Athelas" panose="02000503000000020003" pitchFamily="2" charset="77"/>
              </a:rPr>
            </a:br>
            <a:br>
              <a:rPr lang="en-US" sz="3200" dirty="0">
                <a:latin typeface="Athelas" panose="02000503000000020003" pitchFamily="2" charset="77"/>
              </a:rPr>
            </a:br>
            <a:endParaRPr lang="en-US" sz="3200" dirty="0">
              <a:latin typeface="Athelas" panose="02000503000000020003" pitchFamily="2" charset="77"/>
            </a:endParaRPr>
          </a:p>
        </p:txBody>
      </p:sp>
      <p:sp>
        <p:nvSpPr>
          <p:cNvPr id="3" name="Content Placeholder 2">
            <a:extLst>
              <a:ext uri="{FF2B5EF4-FFF2-40B4-BE49-F238E27FC236}">
                <a16:creationId xmlns:a16="http://schemas.microsoft.com/office/drawing/2014/main" id="{A82A242B-090C-1A4D-85BD-3218FAE60B7C}"/>
              </a:ext>
            </a:extLst>
          </p:cNvPr>
          <p:cNvSpPr>
            <a:spLocks noGrp="1"/>
          </p:cNvSpPr>
          <p:nvPr>
            <p:ph sz="half" idx="1"/>
          </p:nvPr>
        </p:nvSpPr>
        <p:spPr/>
        <p:txBody>
          <a:bodyPr>
            <a:normAutofit/>
          </a:bodyPr>
          <a:lstStyle/>
          <a:p>
            <a:r>
              <a:rPr lang="en-US" sz="1800" dirty="0">
                <a:latin typeface="Athelas" panose="02000503000000020003" pitchFamily="2" charset="77"/>
                <a:cs typeface="Baghdad" pitchFamily="2" charset="-78"/>
              </a:rPr>
              <a:t>*</a:t>
            </a:r>
            <a:r>
              <a:rPr lang="en-US" sz="1800" b="1" dirty="0">
                <a:latin typeface="Athelas" panose="02000503000000020003" pitchFamily="2" charset="77"/>
                <a:cs typeface="Baghdad" pitchFamily="2" charset="-78"/>
              </a:rPr>
              <a:t>“Seven Building Tasks” </a:t>
            </a:r>
            <a:r>
              <a:rPr lang="en-US" sz="1800" dirty="0">
                <a:latin typeface="Athelas" panose="02000503000000020003" pitchFamily="2" charset="77"/>
                <a:cs typeface="Baghdad" pitchFamily="2" charset="-78"/>
              </a:rPr>
              <a:t>of language:</a:t>
            </a:r>
          </a:p>
          <a:p>
            <a:pPr marL="914400" lvl="1" indent="-457200">
              <a:buFont typeface="+mj-lt"/>
              <a:buAutoNum type="arabicPeriod"/>
            </a:pPr>
            <a:r>
              <a:rPr lang="en-US" dirty="0">
                <a:latin typeface="Athelas" panose="02000503000000020003" pitchFamily="2" charset="77"/>
                <a:cs typeface="Baghdad" pitchFamily="2" charset="-78"/>
              </a:rPr>
              <a:t>Significance</a:t>
            </a:r>
          </a:p>
          <a:p>
            <a:pPr marL="914400" lvl="1" indent="-457200">
              <a:buFont typeface="+mj-lt"/>
              <a:buAutoNum type="arabicPeriod"/>
            </a:pPr>
            <a:r>
              <a:rPr lang="en-US" dirty="0">
                <a:latin typeface="Athelas" panose="02000503000000020003" pitchFamily="2" charset="77"/>
                <a:cs typeface="Baghdad" pitchFamily="2" charset="-78"/>
              </a:rPr>
              <a:t>Practices (Activities)</a:t>
            </a:r>
          </a:p>
          <a:p>
            <a:pPr marL="914400" lvl="1" indent="-457200">
              <a:buFont typeface="+mj-lt"/>
              <a:buAutoNum type="arabicPeriod"/>
            </a:pPr>
            <a:r>
              <a:rPr lang="en-US" dirty="0">
                <a:latin typeface="Athelas" panose="02000503000000020003" pitchFamily="2" charset="77"/>
                <a:cs typeface="Baghdad" pitchFamily="2" charset="-78"/>
              </a:rPr>
              <a:t>Identities</a:t>
            </a:r>
          </a:p>
          <a:p>
            <a:pPr marL="914400" lvl="1" indent="-457200">
              <a:buFont typeface="+mj-lt"/>
              <a:buAutoNum type="arabicPeriod"/>
            </a:pPr>
            <a:r>
              <a:rPr lang="en-US" dirty="0">
                <a:latin typeface="Athelas" panose="02000503000000020003" pitchFamily="2" charset="77"/>
                <a:cs typeface="Baghdad" pitchFamily="2" charset="-78"/>
              </a:rPr>
              <a:t>Relationships</a:t>
            </a:r>
          </a:p>
          <a:p>
            <a:pPr marL="914400" lvl="1" indent="-457200">
              <a:buFont typeface="+mj-lt"/>
              <a:buAutoNum type="arabicPeriod"/>
            </a:pPr>
            <a:r>
              <a:rPr lang="en-US" dirty="0">
                <a:latin typeface="Athelas" panose="02000503000000020003" pitchFamily="2" charset="77"/>
                <a:cs typeface="Baghdad" pitchFamily="2" charset="-78"/>
              </a:rPr>
              <a:t>Politics</a:t>
            </a:r>
          </a:p>
          <a:p>
            <a:pPr marL="914400" lvl="1" indent="-457200">
              <a:buFont typeface="+mj-lt"/>
              <a:buAutoNum type="arabicPeriod"/>
            </a:pPr>
            <a:r>
              <a:rPr lang="en-US" dirty="0">
                <a:latin typeface="Athelas" panose="02000503000000020003" pitchFamily="2" charset="77"/>
                <a:cs typeface="Baghdad" pitchFamily="2" charset="-78"/>
              </a:rPr>
              <a:t>Connections</a:t>
            </a:r>
          </a:p>
          <a:p>
            <a:pPr marL="914400" lvl="1" indent="-457200">
              <a:buFont typeface="+mj-lt"/>
              <a:buAutoNum type="arabicPeriod"/>
            </a:pPr>
            <a:r>
              <a:rPr lang="en-US" dirty="0">
                <a:latin typeface="Athelas" panose="02000503000000020003" pitchFamily="2" charset="77"/>
                <a:cs typeface="Baghdad" pitchFamily="2" charset="-78"/>
              </a:rPr>
              <a:t>Sign Systems and Knowledge</a:t>
            </a:r>
          </a:p>
          <a:p>
            <a:endParaRPr lang="en-US" sz="1800" dirty="0">
              <a:latin typeface="Athelas" panose="02000503000000020003" pitchFamily="2" charset="77"/>
            </a:endParaRPr>
          </a:p>
        </p:txBody>
      </p:sp>
      <p:sp>
        <p:nvSpPr>
          <p:cNvPr id="7" name="Content Placeholder 6">
            <a:extLst>
              <a:ext uri="{FF2B5EF4-FFF2-40B4-BE49-F238E27FC236}">
                <a16:creationId xmlns:a16="http://schemas.microsoft.com/office/drawing/2014/main" id="{8F58A8C7-1FBE-5B47-969F-FD1CE589FAC1}"/>
              </a:ext>
            </a:extLst>
          </p:cNvPr>
          <p:cNvSpPr>
            <a:spLocks noGrp="1"/>
          </p:cNvSpPr>
          <p:nvPr>
            <p:ph sz="half" idx="2"/>
          </p:nvPr>
        </p:nvSpPr>
        <p:spPr/>
        <p:txBody>
          <a:bodyPr>
            <a:normAutofit/>
          </a:bodyPr>
          <a:lstStyle/>
          <a:p>
            <a:r>
              <a:rPr lang="en-US" sz="1800" dirty="0">
                <a:latin typeface="Athelas" panose="02000503000000020003" pitchFamily="2" charset="77"/>
                <a:cs typeface="Baghdad" pitchFamily="2" charset="-78"/>
              </a:rPr>
              <a:t>*“</a:t>
            </a:r>
            <a:r>
              <a:rPr lang="en-US" sz="1800" b="1" dirty="0">
                <a:latin typeface="Athelas" panose="02000503000000020003" pitchFamily="2" charset="77"/>
                <a:cs typeface="Baghdad" pitchFamily="2" charset="-78"/>
              </a:rPr>
              <a:t>Tools of Inquiry” </a:t>
            </a:r>
            <a:r>
              <a:rPr lang="en-US" sz="1800" dirty="0">
                <a:latin typeface="Athelas" panose="02000503000000020003" pitchFamily="2" charset="77"/>
                <a:cs typeface="Baghdad" pitchFamily="2" charset="-78"/>
              </a:rPr>
              <a:t>- to </a:t>
            </a:r>
            <a:r>
              <a:rPr lang="en-US" sz="1800" dirty="0" err="1">
                <a:latin typeface="Athelas" panose="02000503000000020003" pitchFamily="2" charset="77"/>
                <a:cs typeface="Baghdad" pitchFamily="2" charset="-78"/>
              </a:rPr>
              <a:t>analyse</a:t>
            </a:r>
            <a:r>
              <a:rPr lang="en-US" sz="1800" dirty="0">
                <a:latin typeface="Athelas" panose="02000503000000020003" pitchFamily="2" charset="77"/>
                <a:cs typeface="Baghdad" pitchFamily="2" charset="-78"/>
              </a:rPr>
              <a:t> the workings of the seven building tasks, in specific instances of language-in-use:</a:t>
            </a:r>
          </a:p>
          <a:p>
            <a:pPr marL="914400" lvl="1" indent="-457200">
              <a:buFont typeface="+mj-lt"/>
              <a:buAutoNum type="arabicPeriod"/>
            </a:pPr>
            <a:r>
              <a:rPr lang="en-US" dirty="0">
                <a:latin typeface="Athelas" panose="02000503000000020003" pitchFamily="2" charset="77"/>
                <a:cs typeface="Baghdad" pitchFamily="2" charset="-78"/>
              </a:rPr>
              <a:t>Social Languages</a:t>
            </a:r>
          </a:p>
          <a:p>
            <a:pPr marL="914400" lvl="1" indent="-457200">
              <a:buFont typeface="+mj-lt"/>
              <a:buAutoNum type="arabicPeriod"/>
            </a:pPr>
            <a:r>
              <a:rPr lang="en-US" dirty="0">
                <a:latin typeface="Athelas" panose="02000503000000020003" pitchFamily="2" charset="77"/>
                <a:cs typeface="Baghdad" pitchFamily="2" charset="-78"/>
              </a:rPr>
              <a:t>Situated Meanings</a:t>
            </a:r>
          </a:p>
          <a:p>
            <a:pPr marL="914400" lvl="1" indent="-457200">
              <a:buFont typeface="+mj-lt"/>
              <a:buAutoNum type="arabicPeriod"/>
            </a:pPr>
            <a:r>
              <a:rPr lang="en-US" dirty="0">
                <a:latin typeface="Athelas" panose="02000503000000020003" pitchFamily="2" charset="77"/>
                <a:cs typeface="Baghdad" pitchFamily="2" charset="-78"/>
              </a:rPr>
              <a:t>Figured Worlds</a:t>
            </a:r>
          </a:p>
          <a:p>
            <a:pPr marL="914400" lvl="1" indent="-457200">
              <a:buFont typeface="+mj-lt"/>
              <a:buAutoNum type="arabicPeriod"/>
            </a:pPr>
            <a:r>
              <a:rPr lang="en-US" dirty="0">
                <a:latin typeface="Athelas" panose="02000503000000020003" pitchFamily="2" charset="77"/>
                <a:cs typeface="Baghdad" pitchFamily="2" charset="-78"/>
              </a:rPr>
              <a:t>Discourses</a:t>
            </a:r>
          </a:p>
          <a:p>
            <a:pPr marL="914400" lvl="1" indent="-457200">
              <a:buFont typeface="+mj-lt"/>
              <a:buAutoNum type="arabicPeriod"/>
            </a:pPr>
            <a:r>
              <a:rPr lang="en-US" dirty="0">
                <a:latin typeface="Athelas" panose="02000503000000020003" pitchFamily="2" charset="77"/>
                <a:cs typeface="Baghdad" pitchFamily="2" charset="-78"/>
              </a:rPr>
              <a:t>Conversations</a:t>
            </a:r>
          </a:p>
          <a:p>
            <a:pPr marL="914400" lvl="1" indent="-457200">
              <a:buFont typeface="+mj-lt"/>
              <a:buAutoNum type="arabicPeriod"/>
            </a:pPr>
            <a:r>
              <a:rPr lang="en-US" dirty="0">
                <a:latin typeface="Athelas" panose="02000503000000020003" pitchFamily="2" charset="77"/>
                <a:cs typeface="Baghdad" pitchFamily="2" charset="-78"/>
              </a:rPr>
              <a:t>Intertextuality</a:t>
            </a:r>
          </a:p>
          <a:p>
            <a:endParaRPr lang="en-US" dirty="0"/>
          </a:p>
        </p:txBody>
      </p:sp>
      <p:sp>
        <p:nvSpPr>
          <p:cNvPr id="4" name="Date Placeholder 3">
            <a:extLst>
              <a:ext uri="{FF2B5EF4-FFF2-40B4-BE49-F238E27FC236}">
                <a16:creationId xmlns:a16="http://schemas.microsoft.com/office/drawing/2014/main" id="{E1C40DF8-6B79-EA4F-9B0F-E18CB2A81EBD}"/>
              </a:ext>
            </a:extLst>
          </p:cNvPr>
          <p:cNvSpPr>
            <a:spLocks noGrp="1"/>
          </p:cNvSpPr>
          <p:nvPr>
            <p:ph type="dt" sz="half" idx="10"/>
          </p:nvPr>
        </p:nvSpPr>
        <p:spPr/>
        <p:txBody>
          <a:bodyPr/>
          <a:lstStyle/>
          <a:p>
            <a:fld id="{D5EEB47F-14E6-E249-8319-B269CD6C072C}" type="datetime1">
              <a:rPr lang="en-IN" smtClean="0"/>
              <a:t>23/03/23</a:t>
            </a:fld>
            <a:endParaRPr lang="en-US"/>
          </a:p>
        </p:txBody>
      </p:sp>
      <p:sp>
        <p:nvSpPr>
          <p:cNvPr id="5" name="Footer Placeholder 4">
            <a:extLst>
              <a:ext uri="{FF2B5EF4-FFF2-40B4-BE49-F238E27FC236}">
                <a16:creationId xmlns:a16="http://schemas.microsoft.com/office/drawing/2014/main" id="{907F56FC-4D0B-3A44-80ED-DF3B4B0D9530}"/>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3C7F3756-9D8D-C741-B7EB-FE6FCE52A778}"/>
              </a:ext>
            </a:extLst>
          </p:cNvPr>
          <p:cNvSpPr>
            <a:spLocks noGrp="1"/>
          </p:cNvSpPr>
          <p:nvPr>
            <p:ph type="sldNum" sz="quarter" idx="12"/>
          </p:nvPr>
        </p:nvSpPr>
        <p:spPr/>
        <p:txBody>
          <a:bodyPr/>
          <a:lstStyle/>
          <a:p>
            <a:fld id="{1AC0DD1A-634D-BC4F-959A-D02108EAC887}" type="slidenum">
              <a:rPr lang="en-US" smtClean="0"/>
              <a:t>6</a:t>
            </a:fld>
            <a:endParaRPr lang="en-US"/>
          </a:p>
        </p:txBody>
      </p:sp>
      <p:sp>
        <p:nvSpPr>
          <p:cNvPr id="8" name="TextBox 7">
            <a:extLst>
              <a:ext uri="{FF2B5EF4-FFF2-40B4-BE49-F238E27FC236}">
                <a16:creationId xmlns:a16="http://schemas.microsoft.com/office/drawing/2014/main" id="{DA60CE18-9593-304A-96FC-6D926493ACE8}"/>
              </a:ext>
            </a:extLst>
          </p:cNvPr>
          <p:cNvSpPr txBox="1"/>
          <p:nvPr/>
        </p:nvSpPr>
        <p:spPr>
          <a:xfrm>
            <a:off x="4367408" y="5586520"/>
            <a:ext cx="2415277" cy="276999"/>
          </a:xfrm>
          <a:prstGeom prst="rect">
            <a:avLst/>
          </a:prstGeom>
          <a:noFill/>
        </p:spPr>
        <p:txBody>
          <a:bodyPr wrap="none" rtlCol="0">
            <a:spAutoFit/>
          </a:bodyPr>
          <a:lstStyle/>
          <a:p>
            <a:r>
              <a:rPr lang="en-US" sz="1200" dirty="0">
                <a:latin typeface="Athelas" panose="02000503000000020003" pitchFamily="2" charset="77"/>
              </a:rPr>
              <a:t>*Proposed by James Paul Gee (2011)</a:t>
            </a:r>
          </a:p>
        </p:txBody>
      </p:sp>
      <p:pic>
        <p:nvPicPr>
          <p:cNvPr id="9" name="Picture 8">
            <a:extLst>
              <a:ext uri="{FF2B5EF4-FFF2-40B4-BE49-F238E27FC236}">
                <a16:creationId xmlns:a16="http://schemas.microsoft.com/office/drawing/2014/main" id="{0C0CCE56-C531-734E-AE20-A51C40A8DAEB}"/>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865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249B7-8872-3D44-92E0-169E5D885632}"/>
              </a:ext>
            </a:extLst>
          </p:cNvPr>
          <p:cNvPicPr>
            <a:picLocks noChangeAspect="1"/>
          </p:cNvPicPr>
          <p:nvPr/>
        </p:nvPicPr>
        <p:blipFill>
          <a:blip r:embed="rId3"/>
          <a:stretch>
            <a:fillRect/>
          </a:stretch>
        </p:blipFill>
        <p:spPr>
          <a:xfrm>
            <a:off x="0" y="549910"/>
            <a:ext cx="12192000" cy="5758179"/>
          </a:xfrm>
          <a:prstGeom prst="rect">
            <a:avLst/>
          </a:prstGeom>
        </p:spPr>
      </p:pic>
      <p:sp>
        <p:nvSpPr>
          <p:cNvPr id="6" name="TextBox 5">
            <a:extLst>
              <a:ext uri="{FF2B5EF4-FFF2-40B4-BE49-F238E27FC236}">
                <a16:creationId xmlns:a16="http://schemas.microsoft.com/office/drawing/2014/main" id="{ADAA58D6-F876-8D45-8195-B955FFC4C308}"/>
              </a:ext>
            </a:extLst>
          </p:cNvPr>
          <p:cNvSpPr txBox="1"/>
          <p:nvPr/>
        </p:nvSpPr>
        <p:spPr>
          <a:xfrm>
            <a:off x="4639447" y="312053"/>
            <a:ext cx="2913106" cy="338554"/>
          </a:xfrm>
          <a:prstGeom prst="rect">
            <a:avLst/>
          </a:prstGeom>
          <a:noFill/>
        </p:spPr>
        <p:txBody>
          <a:bodyPr wrap="none" rtlCol="0">
            <a:spAutoFit/>
          </a:bodyPr>
          <a:lstStyle/>
          <a:p>
            <a:pPr algn="ctr"/>
            <a:r>
              <a:rPr lang="en-US" sz="1600" dirty="0">
                <a:solidFill>
                  <a:schemeClr val="tx2"/>
                </a:solidFill>
                <a:latin typeface="Athelas" panose="02000503000000020003" pitchFamily="2" charset="77"/>
              </a:rPr>
              <a:t>Figure 1: Sample Tweet Analysis</a:t>
            </a:r>
          </a:p>
        </p:txBody>
      </p:sp>
      <p:sp>
        <p:nvSpPr>
          <p:cNvPr id="2" name="Date Placeholder 1">
            <a:extLst>
              <a:ext uri="{FF2B5EF4-FFF2-40B4-BE49-F238E27FC236}">
                <a16:creationId xmlns:a16="http://schemas.microsoft.com/office/drawing/2014/main" id="{29E4AD84-31DD-0949-8AAE-1612FF8BDF0D}"/>
              </a:ext>
            </a:extLst>
          </p:cNvPr>
          <p:cNvSpPr>
            <a:spLocks noGrp="1"/>
          </p:cNvSpPr>
          <p:nvPr>
            <p:ph type="dt" sz="half" idx="10"/>
          </p:nvPr>
        </p:nvSpPr>
        <p:spPr/>
        <p:txBody>
          <a:bodyPr/>
          <a:lstStyle/>
          <a:p>
            <a:fld id="{6CBD240F-6D79-A340-8BAA-E6E1930B6FC7}" type="datetime1">
              <a:rPr lang="en-IN" smtClean="0"/>
              <a:t>23/03/23</a:t>
            </a:fld>
            <a:endParaRPr lang="en-US" dirty="0"/>
          </a:p>
        </p:txBody>
      </p:sp>
      <p:sp>
        <p:nvSpPr>
          <p:cNvPr id="3" name="Footer Placeholder 2">
            <a:extLst>
              <a:ext uri="{FF2B5EF4-FFF2-40B4-BE49-F238E27FC236}">
                <a16:creationId xmlns:a16="http://schemas.microsoft.com/office/drawing/2014/main" id="{1A1C9C79-73EF-6A44-A34C-47D4CF83DECB}"/>
              </a:ext>
            </a:extLst>
          </p:cNvPr>
          <p:cNvSpPr>
            <a:spLocks noGrp="1"/>
          </p:cNvSpPr>
          <p:nvPr>
            <p:ph type="ftr" sz="quarter" idx="11"/>
          </p:nvPr>
        </p:nvSpPr>
        <p:spPr/>
        <p:txBody>
          <a:bodyPr/>
          <a:lstStyle/>
          <a:p>
            <a:r>
              <a:rPr lang="en-US" dirty="0"/>
              <a:t>Discourse Analysis of COVID-19 Humorous Tweets</a:t>
            </a:r>
          </a:p>
        </p:txBody>
      </p:sp>
      <p:sp>
        <p:nvSpPr>
          <p:cNvPr id="5" name="Slide Number Placeholder 4">
            <a:extLst>
              <a:ext uri="{FF2B5EF4-FFF2-40B4-BE49-F238E27FC236}">
                <a16:creationId xmlns:a16="http://schemas.microsoft.com/office/drawing/2014/main" id="{7608D5F6-23A1-2D46-9A45-513A58D50B1E}"/>
              </a:ext>
            </a:extLst>
          </p:cNvPr>
          <p:cNvSpPr>
            <a:spLocks noGrp="1"/>
          </p:cNvSpPr>
          <p:nvPr>
            <p:ph type="sldNum" sz="quarter" idx="12"/>
          </p:nvPr>
        </p:nvSpPr>
        <p:spPr/>
        <p:txBody>
          <a:bodyPr/>
          <a:lstStyle/>
          <a:p>
            <a:fld id="{1AC0DD1A-634D-BC4F-959A-D02108EAC887}" type="slidenum">
              <a:rPr lang="en-US" smtClean="0"/>
              <a:t>7</a:t>
            </a:fld>
            <a:endParaRPr lang="en-US"/>
          </a:p>
        </p:txBody>
      </p:sp>
      <p:pic>
        <p:nvPicPr>
          <p:cNvPr id="7" name="Picture 6">
            <a:extLst>
              <a:ext uri="{FF2B5EF4-FFF2-40B4-BE49-F238E27FC236}">
                <a16:creationId xmlns:a16="http://schemas.microsoft.com/office/drawing/2014/main" id="{8E7E9E3E-5D59-CF43-BF84-55451EDF24A2}"/>
              </a:ext>
            </a:extLst>
          </p:cNvPr>
          <p:cNvPicPr>
            <a:picLocks noChangeAspect="1"/>
          </p:cNvPicPr>
          <p:nvPr/>
        </p:nvPicPr>
        <p:blipFill>
          <a:blip r:embed="rId4"/>
          <a:stretch>
            <a:fillRect/>
          </a:stretch>
        </p:blipFill>
        <p:spPr>
          <a:xfrm>
            <a:off x="262465" y="481330"/>
            <a:ext cx="628650" cy="840554"/>
          </a:xfrm>
          <a:prstGeom prst="rect">
            <a:avLst/>
          </a:prstGeom>
        </p:spPr>
      </p:pic>
      <p:sp>
        <p:nvSpPr>
          <p:cNvPr id="8" name="TextBox 7">
            <a:extLst>
              <a:ext uri="{FF2B5EF4-FFF2-40B4-BE49-F238E27FC236}">
                <a16:creationId xmlns:a16="http://schemas.microsoft.com/office/drawing/2014/main" id="{8A5FBFDE-F04C-A44F-B8DA-8E44AE394760}"/>
              </a:ext>
            </a:extLst>
          </p:cNvPr>
          <p:cNvSpPr txBox="1"/>
          <p:nvPr/>
        </p:nvSpPr>
        <p:spPr>
          <a:xfrm>
            <a:off x="576790" y="5939805"/>
            <a:ext cx="1516762" cy="261610"/>
          </a:xfrm>
          <a:prstGeom prst="rect">
            <a:avLst/>
          </a:prstGeom>
          <a:noFill/>
        </p:spPr>
        <p:txBody>
          <a:bodyPr wrap="none" rtlCol="0">
            <a:spAutoFit/>
          </a:bodyPr>
          <a:lstStyle/>
          <a:p>
            <a:r>
              <a:rPr lang="en-US" sz="1100" dirty="0">
                <a:solidFill>
                  <a:schemeClr val="tx2"/>
                </a:solidFill>
                <a:latin typeface="Athelas" panose="02000503000000020003" pitchFamily="2" charset="77"/>
              </a:rPr>
              <a:t>@</a:t>
            </a:r>
            <a:r>
              <a:rPr lang="en-US" sz="1100" dirty="0" err="1">
                <a:solidFill>
                  <a:schemeClr val="tx2"/>
                </a:solidFill>
                <a:latin typeface="Athelas" panose="02000503000000020003" pitchFamily="2" charset="77"/>
              </a:rPr>
              <a:t>Cvaanee</a:t>
            </a:r>
            <a:r>
              <a:rPr lang="en-US" sz="1100" dirty="0">
                <a:solidFill>
                  <a:schemeClr val="tx2"/>
                </a:solidFill>
                <a:latin typeface="Athelas" panose="02000503000000020003" pitchFamily="2" charset="77"/>
              </a:rPr>
              <a:t>. May 7, 2021</a:t>
            </a:r>
          </a:p>
        </p:txBody>
      </p:sp>
    </p:spTree>
    <p:extLst>
      <p:ext uri="{BB962C8B-B14F-4D97-AF65-F5344CB8AC3E}">
        <p14:creationId xmlns:p14="http://schemas.microsoft.com/office/powerpoint/2010/main" val="251714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FF9D-CC83-CA4B-90C6-77FE909AA468}"/>
              </a:ext>
            </a:extLst>
          </p:cNvPr>
          <p:cNvSpPr>
            <a:spLocks noGrp="1"/>
          </p:cNvSpPr>
          <p:nvPr>
            <p:ph type="title"/>
          </p:nvPr>
        </p:nvSpPr>
        <p:spPr/>
        <p:txBody>
          <a:bodyPr>
            <a:normAutofit/>
          </a:bodyPr>
          <a:lstStyle/>
          <a:p>
            <a:r>
              <a:rPr lang="en-US" sz="3200" dirty="0">
                <a:latin typeface="Athelas" panose="02000503000000020003" pitchFamily="2" charset="77"/>
              </a:rPr>
              <a:t>Building </a:t>
            </a:r>
            <a:br>
              <a:rPr lang="en-US" sz="3200" dirty="0">
                <a:latin typeface="Athelas" panose="02000503000000020003" pitchFamily="2" charset="77"/>
              </a:rPr>
            </a:br>
            <a:r>
              <a:rPr lang="en-US" sz="3200" dirty="0">
                <a:latin typeface="Athelas" panose="02000503000000020003" pitchFamily="2" charset="77"/>
              </a:rPr>
              <a:t>1. Significance</a:t>
            </a:r>
            <a:br>
              <a:rPr lang="en-US" sz="3200" dirty="0">
                <a:latin typeface="Athelas" panose="02000503000000020003" pitchFamily="2" charset="77"/>
              </a:rPr>
            </a:br>
            <a:r>
              <a:rPr lang="en-US" sz="3200" dirty="0">
                <a:latin typeface="Athelas" panose="02000503000000020003" pitchFamily="2" charset="77"/>
              </a:rPr>
              <a:t>2. Practices</a:t>
            </a:r>
          </a:p>
        </p:txBody>
      </p:sp>
      <p:sp>
        <p:nvSpPr>
          <p:cNvPr id="3" name="Content Placeholder 2">
            <a:extLst>
              <a:ext uri="{FF2B5EF4-FFF2-40B4-BE49-F238E27FC236}">
                <a16:creationId xmlns:a16="http://schemas.microsoft.com/office/drawing/2014/main" id="{0C90EE27-80AC-C744-8030-5B4FEDD19E87}"/>
              </a:ext>
            </a:extLst>
          </p:cNvPr>
          <p:cNvSpPr>
            <a:spLocks noGrp="1"/>
          </p:cNvSpPr>
          <p:nvPr>
            <p:ph idx="1"/>
          </p:nvPr>
        </p:nvSpPr>
        <p:spPr/>
        <p:txBody>
          <a:bodyPr>
            <a:normAutofit/>
          </a:bodyPr>
          <a:lstStyle/>
          <a:p>
            <a:r>
              <a:rPr lang="en-IN" sz="1800" dirty="0">
                <a:latin typeface="Athelas" panose="02000503000000020003" pitchFamily="2" charset="77"/>
                <a:ea typeface="Times New Roman" panose="02020603050405020304" pitchFamily="18" charset="0"/>
              </a:rPr>
              <a:t>E</a:t>
            </a:r>
            <a:r>
              <a:rPr lang="en-IN" sz="1800" dirty="0">
                <a:ln>
                  <a:noFill/>
                </a:ln>
                <a:effectLst/>
                <a:latin typeface="Athelas" panose="02000503000000020003" pitchFamily="2" charset="77"/>
                <a:ea typeface="Times New Roman" panose="02020603050405020304" pitchFamily="18" charset="0"/>
              </a:rPr>
              <a:t>veryday conversational, informal social language - ‘dad’, ‘dude’, ‘fuck off’, ‘app’, ‘toilet paper’, ‘</a:t>
            </a:r>
            <a:r>
              <a:rPr lang="en-IN" sz="1800" dirty="0" err="1">
                <a:ln>
                  <a:noFill/>
                </a:ln>
                <a:effectLst/>
                <a:latin typeface="Athelas" panose="02000503000000020003" pitchFamily="2" charset="77"/>
                <a:ea typeface="Times New Roman" panose="02020603050405020304" pitchFamily="18" charset="0"/>
              </a:rPr>
              <a:t>pajamas</a:t>
            </a:r>
            <a:r>
              <a:rPr lang="en-IN" sz="1800" dirty="0">
                <a:ln>
                  <a:noFill/>
                </a:ln>
                <a:effectLst/>
                <a:latin typeface="Athelas" panose="02000503000000020003" pitchFamily="2" charset="77"/>
                <a:ea typeface="Times New Roman" panose="02020603050405020304" pitchFamily="18" charset="0"/>
              </a:rPr>
              <a:t>’, ‘hey’, ‘guy’, ‘mum’, ‘kids’, - </a:t>
            </a:r>
            <a:r>
              <a:rPr lang="en-IN" sz="1800" u="sng" dirty="0">
                <a:ln>
                  <a:noFill/>
                </a:ln>
                <a:effectLst/>
                <a:latin typeface="Athelas" panose="02000503000000020003" pitchFamily="2" charset="77"/>
                <a:ea typeface="Times New Roman" panose="02020603050405020304" pitchFamily="18" charset="0"/>
              </a:rPr>
              <a:t>significance for the informal discussion of COVID-19 on Twitter</a:t>
            </a:r>
            <a:r>
              <a:rPr lang="en-IN" sz="1800" u="sng" dirty="0">
                <a:effectLst/>
                <a:latin typeface="Athelas" panose="02000503000000020003" pitchFamily="2" charset="77"/>
              </a:rPr>
              <a:t> </a:t>
            </a:r>
          </a:p>
          <a:p>
            <a:r>
              <a:rPr lang="en-IN" sz="1800" u="sng" dirty="0">
                <a:ln>
                  <a:noFill/>
                </a:ln>
                <a:effectLst/>
                <a:latin typeface="Athelas" panose="02000503000000020003" pitchFamily="2" charset="77"/>
                <a:ea typeface="Times New Roman" panose="02020603050405020304" pitchFamily="18" charset="0"/>
              </a:rPr>
              <a:t>Practices specific to COVID-19 </a:t>
            </a:r>
            <a:r>
              <a:rPr lang="en-IN" sz="1800" dirty="0">
                <a:ln>
                  <a:noFill/>
                </a:ln>
                <a:effectLst/>
                <a:latin typeface="Athelas" panose="02000503000000020003" pitchFamily="2" charset="77"/>
                <a:ea typeface="Times New Roman" panose="02020603050405020304" pitchFamily="18" charset="0"/>
              </a:rPr>
              <a:t>– vaccination, sanitisation, Rapid Antigen Test,</a:t>
            </a:r>
            <a:r>
              <a:rPr lang="en-IN" sz="1800" dirty="0">
                <a:effectLst/>
                <a:latin typeface="Athelas" panose="02000503000000020003" pitchFamily="2" charset="77"/>
                <a:ea typeface="Times New Roman" panose="02020603050405020304" pitchFamily="18" charset="0"/>
              </a:rPr>
              <a:t> drinking </a:t>
            </a:r>
            <a:r>
              <a:rPr lang="en-IN" sz="1800" dirty="0" err="1">
                <a:effectLst/>
                <a:latin typeface="Athelas" panose="02000503000000020003" pitchFamily="2" charset="77"/>
                <a:ea typeface="Times New Roman" panose="02020603050405020304" pitchFamily="18" charset="0"/>
              </a:rPr>
              <a:t>Geloy</a:t>
            </a:r>
            <a:r>
              <a:rPr lang="en-IN" sz="1800" dirty="0">
                <a:effectLst/>
                <a:latin typeface="Athelas" panose="02000503000000020003" pitchFamily="2" charset="77"/>
                <a:ea typeface="Times New Roman" panose="02020603050405020304" pitchFamily="18" charset="0"/>
              </a:rPr>
              <a:t> </a:t>
            </a:r>
            <a:r>
              <a:rPr lang="en-IN" sz="1800" dirty="0">
                <a:latin typeface="Athelas" panose="02000503000000020003" pitchFamily="2" charset="77"/>
                <a:ea typeface="Times New Roman" panose="02020603050405020304" pitchFamily="18" charset="0"/>
              </a:rPr>
              <a:t>juice</a:t>
            </a:r>
            <a:r>
              <a:rPr lang="en-IN" sz="1800" dirty="0">
                <a:effectLst/>
                <a:latin typeface="Athelas" panose="02000503000000020003" pitchFamily="2" charset="77"/>
                <a:ea typeface="Times New Roman" panose="02020603050405020304" pitchFamily="18" charset="0"/>
              </a:rPr>
              <a:t> to </a:t>
            </a:r>
            <a:r>
              <a:rPr lang="en-IN" sz="1800" dirty="0">
                <a:ln>
                  <a:noFill/>
                </a:ln>
                <a:effectLst/>
                <a:latin typeface="Athelas" panose="02000503000000020003" pitchFamily="2" charset="77"/>
                <a:ea typeface="Times New Roman" panose="02020603050405020304" pitchFamily="18" charset="0"/>
              </a:rPr>
              <a:t>boost immunity, </a:t>
            </a:r>
            <a:r>
              <a:rPr lang="en-IN" sz="1800" dirty="0">
                <a:effectLst/>
                <a:latin typeface="Athelas" panose="02000503000000020003" pitchFamily="2" charset="77"/>
                <a:ea typeface="Times New Roman" panose="02020603050405020304" pitchFamily="18" charset="0"/>
              </a:rPr>
              <a:t>working from home</a:t>
            </a:r>
            <a:r>
              <a:rPr lang="en-IN" sz="1800" dirty="0">
                <a:ln>
                  <a:noFill/>
                </a:ln>
                <a:effectLst/>
                <a:latin typeface="Athelas" panose="02000503000000020003" pitchFamily="2" charset="77"/>
                <a:ea typeface="Times New Roman" panose="02020603050405020304" pitchFamily="18" charset="0"/>
              </a:rPr>
              <a:t>, using Zoom for virtual meetings</a:t>
            </a:r>
          </a:p>
          <a:p>
            <a:r>
              <a:rPr lang="en-IN" sz="1800" dirty="0">
                <a:ln>
                  <a:noFill/>
                </a:ln>
                <a:effectLst/>
                <a:latin typeface="Athelas" panose="02000503000000020003" pitchFamily="2" charset="77"/>
                <a:ea typeface="Times New Roman" panose="02020603050405020304" pitchFamily="18" charset="0"/>
              </a:rPr>
              <a:t>Intertextuality: “Go Corona Go” – </a:t>
            </a:r>
            <a:r>
              <a:rPr lang="en-IN" sz="1800" dirty="0">
                <a:latin typeface="Athelas" panose="02000503000000020003" pitchFamily="2" charset="77"/>
                <a:ea typeface="Times New Roman" panose="02020603050405020304" pitchFamily="18" charset="0"/>
              </a:rPr>
              <a:t>a </a:t>
            </a:r>
            <a:r>
              <a:rPr lang="en-IN" sz="1800" u="sng" dirty="0">
                <a:ln>
                  <a:noFill/>
                </a:ln>
                <a:effectLst/>
                <a:latin typeface="Athelas" panose="02000503000000020003" pitchFamily="2" charset="77"/>
                <a:ea typeface="Times New Roman" panose="02020603050405020304" pitchFamily="18" charset="0"/>
              </a:rPr>
              <a:t>practice of reproducing the slogan </a:t>
            </a:r>
            <a:r>
              <a:rPr lang="en-IN" sz="1800" dirty="0">
                <a:ln>
                  <a:noFill/>
                </a:ln>
                <a:effectLst/>
                <a:latin typeface="Athelas" panose="02000503000000020003" pitchFamily="2" charset="77"/>
                <a:ea typeface="Times New Roman" panose="02020603050405020304" pitchFamily="18" charset="0"/>
              </a:rPr>
              <a:t>in the context of a locust attack as “Go Locust Go”</a:t>
            </a:r>
          </a:p>
          <a:p>
            <a:endParaRPr lang="en-IN" sz="1800" dirty="0">
              <a:latin typeface="Athelas" panose="02000503000000020003" pitchFamily="2" charset="77"/>
              <a:ea typeface="Times New Roman" panose="02020603050405020304" pitchFamily="18" charset="0"/>
            </a:endParaRPr>
          </a:p>
          <a:p>
            <a:endParaRPr lang="en-IN" sz="1800" dirty="0">
              <a:ln>
                <a:noFill/>
              </a:ln>
              <a:effectLst/>
              <a:latin typeface="Athelas" panose="02000503000000020003" pitchFamily="2" charset="77"/>
              <a:ea typeface="Times New Roman" panose="02020603050405020304" pitchFamily="18" charset="0"/>
            </a:endParaRPr>
          </a:p>
        </p:txBody>
      </p:sp>
      <p:sp>
        <p:nvSpPr>
          <p:cNvPr id="4" name="Date Placeholder 3">
            <a:extLst>
              <a:ext uri="{FF2B5EF4-FFF2-40B4-BE49-F238E27FC236}">
                <a16:creationId xmlns:a16="http://schemas.microsoft.com/office/drawing/2014/main" id="{2B18CE6D-89DC-D547-A420-3C3108205525}"/>
              </a:ext>
            </a:extLst>
          </p:cNvPr>
          <p:cNvSpPr>
            <a:spLocks noGrp="1"/>
          </p:cNvSpPr>
          <p:nvPr>
            <p:ph type="dt" sz="half" idx="10"/>
          </p:nvPr>
        </p:nvSpPr>
        <p:spPr/>
        <p:txBody>
          <a:bodyPr/>
          <a:lstStyle/>
          <a:p>
            <a:fld id="{49F10ABC-BAC2-F049-9D75-973ED2863624}" type="datetime1">
              <a:rPr lang="en-IN" smtClean="0"/>
              <a:t>23/03/23</a:t>
            </a:fld>
            <a:endParaRPr lang="en-US"/>
          </a:p>
        </p:txBody>
      </p:sp>
      <p:sp>
        <p:nvSpPr>
          <p:cNvPr id="5" name="Footer Placeholder 4">
            <a:extLst>
              <a:ext uri="{FF2B5EF4-FFF2-40B4-BE49-F238E27FC236}">
                <a16:creationId xmlns:a16="http://schemas.microsoft.com/office/drawing/2014/main" id="{D21B4A22-C6C1-EA44-88A1-5AE679B932CE}"/>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7158F012-D549-634C-809F-293BBD597006}"/>
              </a:ext>
            </a:extLst>
          </p:cNvPr>
          <p:cNvSpPr>
            <a:spLocks noGrp="1"/>
          </p:cNvSpPr>
          <p:nvPr>
            <p:ph type="sldNum" sz="quarter" idx="12"/>
          </p:nvPr>
        </p:nvSpPr>
        <p:spPr/>
        <p:txBody>
          <a:bodyPr/>
          <a:lstStyle/>
          <a:p>
            <a:fld id="{1AC0DD1A-634D-BC4F-959A-D02108EAC887}" type="slidenum">
              <a:rPr lang="en-US" smtClean="0"/>
              <a:t>8</a:t>
            </a:fld>
            <a:endParaRPr lang="en-US"/>
          </a:p>
        </p:txBody>
      </p:sp>
      <p:pic>
        <p:nvPicPr>
          <p:cNvPr id="7" name="Picture 6">
            <a:extLst>
              <a:ext uri="{FF2B5EF4-FFF2-40B4-BE49-F238E27FC236}">
                <a16:creationId xmlns:a16="http://schemas.microsoft.com/office/drawing/2014/main" id="{BDFE9E3C-363C-EA44-9578-0586B96AF9E7}"/>
              </a:ext>
            </a:extLst>
          </p:cNvPr>
          <p:cNvPicPr>
            <a:picLocks noChangeAspect="1"/>
          </p:cNvPicPr>
          <p:nvPr/>
        </p:nvPicPr>
        <p:blipFill>
          <a:blip r:embed="rId2"/>
          <a:stretch>
            <a:fillRect/>
          </a:stretch>
        </p:blipFill>
        <p:spPr>
          <a:xfrm>
            <a:off x="191853" y="849892"/>
            <a:ext cx="628650" cy="840554"/>
          </a:xfrm>
          <a:prstGeom prst="rect">
            <a:avLst/>
          </a:prstGeom>
        </p:spPr>
      </p:pic>
      <p:pic>
        <p:nvPicPr>
          <p:cNvPr id="1026" name="Picture 2" descr="Corona Corona Go GIF - Corona Corona Go Go Corona - Discover &amp; Share GIFs">
            <a:extLst>
              <a:ext uri="{FF2B5EF4-FFF2-40B4-BE49-F238E27FC236}">
                <a16:creationId xmlns:a16="http://schemas.microsoft.com/office/drawing/2014/main" id="{95821A56-C6AB-C745-88D0-B32F12FAE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601413"/>
            <a:ext cx="2208160" cy="127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4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FCA9-53A0-274F-B37F-3936325404B9}"/>
              </a:ext>
            </a:extLst>
          </p:cNvPr>
          <p:cNvSpPr>
            <a:spLocks noGrp="1"/>
          </p:cNvSpPr>
          <p:nvPr>
            <p:ph type="title"/>
          </p:nvPr>
        </p:nvSpPr>
        <p:spPr/>
        <p:txBody>
          <a:bodyPr>
            <a:normAutofit/>
          </a:bodyPr>
          <a:lstStyle/>
          <a:p>
            <a:r>
              <a:rPr lang="en-US" sz="3200" dirty="0">
                <a:latin typeface="Athelas" panose="02000503000000020003" pitchFamily="2" charset="77"/>
              </a:rPr>
              <a:t>Building </a:t>
            </a:r>
            <a:br>
              <a:rPr lang="en-US" sz="3200" dirty="0">
                <a:latin typeface="Athelas" panose="02000503000000020003" pitchFamily="2" charset="77"/>
              </a:rPr>
            </a:br>
            <a:r>
              <a:rPr lang="en-US" sz="3200" dirty="0">
                <a:latin typeface="Athelas" panose="02000503000000020003" pitchFamily="2" charset="77"/>
              </a:rPr>
              <a:t>3. Identities  </a:t>
            </a:r>
            <a:br>
              <a:rPr lang="en-US" sz="3200" dirty="0">
                <a:latin typeface="Athelas" panose="02000503000000020003" pitchFamily="2" charset="77"/>
              </a:rPr>
            </a:br>
            <a:r>
              <a:rPr lang="en-US" sz="3200" dirty="0">
                <a:latin typeface="Athelas" panose="02000503000000020003" pitchFamily="2" charset="77"/>
              </a:rPr>
              <a:t>4. Social Relationships</a:t>
            </a:r>
          </a:p>
        </p:txBody>
      </p:sp>
      <p:sp>
        <p:nvSpPr>
          <p:cNvPr id="3" name="Content Placeholder 2">
            <a:extLst>
              <a:ext uri="{FF2B5EF4-FFF2-40B4-BE49-F238E27FC236}">
                <a16:creationId xmlns:a16="http://schemas.microsoft.com/office/drawing/2014/main" id="{26A89762-C9D8-F74A-8C41-30537B7B4716}"/>
              </a:ext>
            </a:extLst>
          </p:cNvPr>
          <p:cNvSpPr>
            <a:spLocks noGrp="1"/>
          </p:cNvSpPr>
          <p:nvPr>
            <p:ph idx="1"/>
          </p:nvPr>
        </p:nvSpPr>
        <p:spPr/>
        <p:txBody>
          <a:bodyPr>
            <a:noAutofit/>
          </a:bodyPr>
          <a:lstStyle/>
          <a:p>
            <a:r>
              <a:rPr lang="en-IN" sz="1800" dirty="0">
                <a:latin typeface="Athelas" panose="02000503000000020003" pitchFamily="2" charset="77"/>
                <a:ea typeface="Times New Roman" panose="02020603050405020304" pitchFamily="18" charset="0"/>
              </a:rPr>
              <a:t>S</a:t>
            </a:r>
            <a:r>
              <a:rPr lang="en-IN" sz="1800" dirty="0">
                <a:effectLst/>
                <a:latin typeface="Athelas" panose="02000503000000020003" pitchFamily="2" charset="77"/>
                <a:ea typeface="Times New Roman" panose="02020603050405020304" pitchFamily="18" charset="0"/>
              </a:rPr>
              <a:t>ocial language of anxiety: ‘Ugh so stressed’, ‘I really need this new doctor’</a:t>
            </a:r>
            <a:r>
              <a:rPr lang="en-IN" sz="1800" dirty="0">
                <a:ln>
                  <a:noFill/>
                </a:ln>
                <a:effectLst/>
                <a:latin typeface="Athelas" panose="02000503000000020003" pitchFamily="2" charset="77"/>
                <a:ea typeface="Times New Roman" panose="02020603050405020304" pitchFamily="18" charset="0"/>
              </a:rPr>
              <a:t>, ‘OMG!’ – </a:t>
            </a:r>
            <a:r>
              <a:rPr lang="en-IN" sz="1800" dirty="0">
                <a:effectLst/>
                <a:latin typeface="Athelas" panose="02000503000000020003" pitchFamily="2" charset="77"/>
                <a:ea typeface="Times New Roman" panose="02020603050405020304" pitchFamily="18" charset="0"/>
              </a:rPr>
              <a:t>identity of the </a:t>
            </a:r>
            <a:r>
              <a:rPr lang="en-IN" sz="1800" u="sng" dirty="0">
                <a:effectLst/>
                <a:latin typeface="Athelas" panose="02000503000000020003" pitchFamily="2" charset="77"/>
                <a:ea typeface="Times New Roman" panose="02020603050405020304" pitchFamily="18" charset="0"/>
              </a:rPr>
              <a:t>author as </a:t>
            </a:r>
            <a:r>
              <a:rPr lang="en-US" sz="1800" u="sng" dirty="0">
                <a:effectLst/>
                <a:latin typeface="Athelas" panose="02000503000000020003" pitchFamily="2" charset="77"/>
                <a:ea typeface="Times New Roman" panose="02020603050405020304" pitchFamily="18" charset="0"/>
              </a:rPr>
              <a:t>a </a:t>
            </a:r>
            <a:r>
              <a:rPr lang="en-IN" sz="1800" u="sng" dirty="0">
                <a:effectLst/>
                <a:latin typeface="Athelas" panose="02000503000000020003" pitchFamily="2" charset="77"/>
                <a:ea typeface="Times New Roman" panose="02020603050405020304" pitchFamily="18" charset="0"/>
              </a:rPr>
              <a:t>stressed-out person </a:t>
            </a:r>
            <a:endParaRPr lang="en-IN" sz="1800" u="sng" dirty="0">
              <a:latin typeface="Athelas" panose="02000503000000020003" pitchFamily="2" charset="77"/>
            </a:endParaRPr>
          </a:p>
          <a:p>
            <a:r>
              <a:rPr lang="en-IN" sz="1800" dirty="0">
                <a:latin typeface="Athelas" panose="02000503000000020003" pitchFamily="2" charset="77"/>
                <a:ea typeface="Times New Roman" panose="02020603050405020304" pitchFamily="18" charset="0"/>
              </a:rPr>
              <a:t>Literary social language: Personification - </a:t>
            </a:r>
            <a:r>
              <a:rPr lang="en-IN" sz="1800" u="sng" dirty="0">
                <a:effectLst/>
                <a:latin typeface="Athelas" panose="02000503000000020003" pitchFamily="2" charset="77"/>
                <a:ea typeface="Times New Roman" panose="02020603050405020304" pitchFamily="18" charset="0"/>
              </a:rPr>
              <a:t>Coronavirus is anthropomorphised and depicted as a survivor </a:t>
            </a:r>
            <a:r>
              <a:rPr lang="en-IN" sz="1800" dirty="0">
                <a:effectLst/>
                <a:latin typeface="Athelas" panose="02000503000000020003" pitchFamily="2" charset="77"/>
                <a:ea typeface="Times New Roman" panose="02020603050405020304" pitchFamily="18" charset="0"/>
              </a:rPr>
              <a:t>because of its mutating nature </a:t>
            </a:r>
          </a:p>
          <a:p>
            <a:r>
              <a:rPr lang="en-IN" sz="1800" dirty="0">
                <a:latin typeface="Athelas" panose="02000503000000020003" pitchFamily="2" charset="77"/>
                <a:ea typeface="Times New Roman" panose="02020603050405020304" pitchFamily="18" charset="0"/>
              </a:rPr>
              <a:t>E</a:t>
            </a:r>
            <a:r>
              <a:rPr lang="en-IN" sz="1800" dirty="0">
                <a:effectLst/>
                <a:latin typeface="Athelas" panose="02000503000000020003" pitchFamily="2" charset="77"/>
                <a:ea typeface="Times New Roman" panose="02020603050405020304" pitchFamily="18" charset="0"/>
              </a:rPr>
              <a:t>veryday informal social language: </a:t>
            </a:r>
            <a:r>
              <a:rPr lang="en-US" sz="1800" dirty="0">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p</a:t>
            </a:r>
            <a:r>
              <a:rPr lang="en-US" sz="1800"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ronouns like ‘you’ and ‘we’ in the tweets - </a:t>
            </a:r>
            <a:r>
              <a:rPr lang="en-US" sz="1800" u="sng" dirty="0">
                <a:ln>
                  <a:noFill/>
                </a:ln>
                <a:effectLst/>
                <a:uFill>
                  <a:solidFill>
                    <a:srgbClr val="000000"/>
                  </a:solidFill>
                </a:uFill>
                <a:latin typeface="Athelas" panose="02000503000000020003" pitchFamily="2" charset="77"/>
                <a:ea typeface="Arial Unicode MS" panose="020B0604020202020204" pitchFamily="34" charset="-128"/>
                <a:cs typeface="Times New Roman" panose="02020603050405020304" pitchFamily="18" charset="0"/>
              </a:rPr>
              <a:t>a close social relationship with the readers </a:t>
            </a:r>
          </a:p>
        </p:txBody>
      </p:sp>
      <p:sp>
        <p:nvSpPr>
          <p:cNvPr id="4" name="Date Placeholder 3">
            <a:extLst>
              <a:ext uri="{FF2B5EF4-FFF2-40B4-BE49-F238E27FC236}">
                <a16:creationId xmlns:a16="http://schemas.microsoft.com/office/drawing/2014/main" id="{2B854893-BF5C-6345-9762-638B57E1A5A6}"/>
              </a:ext>
            </a:extLst>
          </p:cNvPr>
          <p:cNvSpPr>
            <a:spLocks noGrp="1"/>
          </p:cNvSpPr>
          <p:nvPr>
            <p:ph type="dt" sz="half" idx="10"/>
          </p:nvPr>
        </p:nvSpPr>
        <p:spPr/>
        <p:txBody>
          <a:bodyPr/>
          <a:lstStyle/>
          <a:p>
            <a:fld id="{AD0341AE-0344-1245-92FE-323C29B04E82}" type="datetime1">
              <a:rPr lang="en-IN" smtClean="0"/>
              <a:t>23/03/23</a:t>
            </a:fld>
            <a:endParaRPr lang="en-US"/>
          </a:p>
        </p:txBody>
      </p:sp>
      <p:sp>
        <p:nvSpPr>
          <p:cNvPr id="5" name="Footer Placeholder 4">
            <a:extLst>
              <a:ext uri="{FF2B5EF4-FFF2-40B4-BE49-F238E27FC236}">
                <a16:creationId xmlns:a16="http://schemas.microsoft.com/office/drawing/2014/main" id="{D4286003-2E9B-1348-8289-C4F1413322D3}"/>
              </a:ext>
            </a:extLst>
          </p:cNvPr>
          <p:cNvSpPr>
            <a:spLocks noGrp="1"/>
          </p:cNvSpPr>
          <p:nvPr>
            <p:ph type="ftr" sz="quarter" idx="11"/>
          </p:nvPr>
        </p:nvSpPr>
        <p:spPr/>
        <p:txBody>
          <a:bodyPr/>
          <a:lstStyle/>
          <a:p>
            <a:r>
              <a:rPr lang="en-US"/>
              <a:t>Discourse Analysis of COVID-19 Humorous Tweets</a:t>
            </a:r>
          </a:p>
        </p:txBody>
      </p:sp>
      <p:sp>
        <p:nvSpPr>
          <p:cNvPr id="6" name="Slide Number Placeholder 5">
            <a:extLst>
              <a:ext uri="{FF2B5EF4-FFF2-40B4-BE49-F238E27FC236}">
                <a16:creationId xmlns:a16="http://schemas.microsoft.com/office/drawing/2014/main" id="{E6F7412E-4AD9-DC48-83FA-ECDCA1CB3AFC}"/>
              </a:ext>
            </a:extLst>
          </p:cNvPr>
          <p:cNvSpPr>
            <a:spLocks noGrp="1"/>
          </p:cNvSpPr>
          <p:nvPr>
            <p:ph type="sldNum" sz="quarter" idx="12"/>
          </p:nvPr>
        </p:nvSpPr>
        <p:spPr/>
        <p:txBody>
          <a:bodyPr/>
          <a:lstStyle/>
          <a:p>
            <a:fld id="{1AC0DD1A-634D-BC4F-959A-D02108EAC887}" type="slidenum">
              <a:rPr lang="en-US" smtClean="0"/>
              <a:t>9</a:t>
            </a:fld>
            <a:endParaRPr lang="en-US"/>
          </a:p>
        </p:txBody>
      </p:sp>
      <p:pic>
        <p:nvPicPr>
          <p:cNvPr id="7" name="Picture 6">
            <a:extLst>
              <a:ext uri="{FF2B5EF4-FFF2-40B4-BE49-F238E27FC236}">
                <a16:creationId xmlns:a16="http://schemas.microsoft.com/office/drawing/2014/main" id="{7FEB700F-7020-224D-A4CF-B86F8C4FB9A1}"/>
              </a:ext>
            </a:extLst>
          </p:cNvPr>
          <p:cNvPicPr>
            <a:picLocks noChangeAspect="1"/>
          </p:cNvPicPr>
          <p:nvPr/>
        </p:nvPicPr>
        <p:blipFill>
          <a:blip r:embed="rId2"/>
          <a:stretch>
            <a:fillRect/>
          </a:stretch>
        </p:blipFill>
        <p:spPr>
          <a:xfrm>
            <a:off x="191853" y="849892"/>
            <a:ext cx="628650" cy="840554"/>
          </a:xfrm>
          <a:prstGeom prst="rect">
            <a:avLst/>
          </a:prstGeom>
        </p:spPr>
      </p:pic>
    </p:spTree>
    <p:extLst>
      <p:ext uri="{BB962C8B-B14F-4D97-AF65-F5344CB8AC3E}">
        <p14:creationId xmlns:p14="http://schemas.microsoft.com/office/powerpoint/2010/main" val="148929892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docProps/app.xml><?xml version="1.0" encoding="utf-8"?>
<Properties xmlns="http://schemas.openxmlformats.org/officeDocument/2006/extended-properties" xmlns:vt="http://schemas.openxmlformats.org/officeDocument/2006/docPropsVTypes">
  <Template/>
  <TotalTime>6196</TotalTime>
  <Words>1768</Words>
  <Application>Microsoft Macintosh PowerPoint</Application>
  <PresentationFormat>Widescreen</PresentationFormat>
  <Paragraphs>175</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Athelas</vt:lpstr>
      <vt:lpstr>Calibri</vt:lpstr>
      <vt:lpstr>Corbel</vt:lpstr>
      <vt:lpstr>Wingdings</vt:lpstr>
      <vt:lpstr>Wingdings 2</vt:lpstr>
      <vt:lpstr>Frame</vt:lpstr>
      <vt:lpstr>Discourse Analysis of COVID-19 Humorous Tweets </vt:lpstr>
      <vt:lpstr>Introduction     </vt:lpstr>
      <vt:lpstr>    Research Questions    </vt:lpstr>
      <vt:lpstr>Methodology</vt:lpstr>
      <vt:lpstr> Data collection   </vt:lpstr>
      <vt:lpstr>  Data analysis  </vt:lpstr>
      <vt:lpstr>PowerPoint Presentation</vt:lpstr>
      <vt:lpstr>Building  1. Significance 2. Practices</vt:lpstr>
      <vt:lpstr>Building  3. Identities   4. Social Relationships</vt:lpstr>
      <vt:lpstr> Building  5. Politics  6. Connections   </vt:lpstr>
      <vt:lpstr>Building  7. Sign Systems and Knowledge </vt:lpstr>
      <vt:lpstr>      Conclusion          </vt:lpstr>
      <vt:lpstr>References</vt:lpstr>
      <vt:lpstr>References</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Discourse Analysis of COVID-19 Humorous Tweets </dc:title>
  <dc:creator>Bageshree Ramdas Bageshwar</dc:creator>
  <cp:lastModifiedBy>Bageshree Ramdas Bageshwar</cp:lastModifiedBy>
  <cp:revision>61</cp:revision>
  <dcterms:created xsi:type="dcterms:W3CDTF">2023-02-03T12:30:37Z</dcterms:created>
  <dcterms:modified xsi:type="dcterms:W3CDTF">2023-03-23T09:31:41Z</dcterms:modified>
</cp:coreProperties>
</file>