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7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68" r:id="rId18"/>
    <p:sldId id="269" r:id="rId19"/>
    <p:sldId id="270" r:id="rId20"/>
    <p:sldId id="272" r:id="rId21"/>
    <p:sldId id="273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y Barnes" initials="SB" lastIdx="2" clrIdx="0">
    <p:extLst>
      <p:ext uri="{19B8F6BF-5375-455C-9EA6-DF929625EA0E}">
        <p15:presenceInfo xmlns:p15="http://schemas.microsoft.com/office/powerpoint/2012/main" userId="S::Sandy.Barnes@tamuc.edu::09758035-e197-42c3-b4ca-a017f57f59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8FB"/>
    <a:srgbClr val="E8E8E8"/>
    <a:srgbClr val="FDFFFD"/>
    <a:srgbClr val="57AA5A"/>
    <a:srgbClr val="D44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9"/>
    <p:restoredTop sz="96323" autoAdjust="0"/>
  </p:normalViewPr>
  <p:slideViewPr>
    <p:cSldViewPr snapToGrid="0" snapToObjects="1">
      <p:cViewPr varScale="1">
        <p:scale>
          <a:sx n="109" d="100"/>
          <a:sy n="109" d="100"/>
        </p:scale>
        <p:origin x="8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7EA0-D1ED-4F46-B5CA-9F993BF9EA0D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AADC1-F3FF-F24D-8552-485BBD572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5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65D4-7CC5-9641-A0C6-7DC567A2AA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0414" y="1235097"/>
            <a:ext cx="982980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latin typeface="Arial" panose="020B0604020202020204" pitchFamily="34" charset="0"/>
                <a:ea typeface="DIN2014-EXTRABOLD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07CF2-BF9D-8E44-B919-ECBB664B17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414" y="3714772"/>
            <a:ext cx="9829800" cy="1245535"/>
          </a:xfr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latin typeface="Arial" panose="020B0604020202020204" pitchFamily="34" charset="0"/>
                <a:ea typeface="DIN 2014 Bold" panose="020B05040202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0C46-E114-BB4F-82BE-A88BED22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818B0-085C-7240-8D3C-FFE46409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EAFE0-FD83-4148-80EC-B3D31820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0DAC0871-0E3D-E94B-BB9C-252991848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6156"/>
          <a:stretch/>
        </p:blipFill>
        <p:spPr>
          <a:xfrm>
            <a:off x="-1004115" y="-52460"/>
            <a:ext cx="6427830" cy="4436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2AE625-0977-674B-95E2-F08DEBBC3F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4808" y="651237"/>
            <a:ext cx="3902202" cy="5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8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B16A-1EE4-DE40-AB5C-05B47E99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FC882-98B0-0843-9231-CC155BB2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6E63A-A092-F54F-B5C4-3ED003F08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70FD1-1312-7544-BA71-2854CB2F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9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63D671-3E38-9548-8761-523CAEB9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E6979-7DE0-384C-B2F2-B47B88CF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62188-E7A3-204E-A17B-17CC4525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0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E6ED-6C69-7449-B846-7D04C62CD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1682-BEA5-C441-A3BA-2494CC52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6011C-6A3A-114E-A496-E1BCB789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10137-4EA7-A348-9328-C96420261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5FBFF-5DFB-B941-8E2A-DD4DDBD7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A9596-0946-8B42-8A1D-DFFD188E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D3B4AF58-2449-1947-BB56-40C54486A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6156"/>
          <a:stretch/>
        </p:blipFill>
        <p:spPr>
          <a:xfrm>
            <a:off x="-793127" y="6484741"/>
            <a:ext cx="5843482" cy="40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66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E6ED-6C69-7449-B846-7D04C62CD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1682-BEA5-C441-A3BA-2494CC52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6011C-6A3A-114E-A496-E1BCB789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10137-4EA7-A348-9328-C96420261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5FBFF-5DFB-B941-8E2A-DD4DDBD7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A9596-0946-8B42-8A1D-DFFD188E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A5E646B0-EF5D-F64E-BB45-0B3D79B7A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6191"/>
          <a:stretch/>
        </p:blipFill>
        <p:spPr>
          <a:xfrm>
            <a:off x="-640758" y="6484741"/>
            <a:ext cx="5412783" cy="3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9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E697-5723-2541-84F3-4A972BB5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349B2-F1CD-2347-92E5-A740301F1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A6079-33E7-684F-941F-033FB2B05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EF87B-CD88-0443-A5E3-7AFD7CA5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69233-CFBB-A64F-875D-B0F152DF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F2711-FFC6-574E-9C8B-18CC6D7B6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0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B6B2-6201-F640-A8E0-E89A9C77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29808-6454-734A-A845-3AAA49EE1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2F2D4-383B-F143-9A08-8307C6E0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6A216-430C-724F-AE7A-9D8EBFF0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EA67-7437-A842-B4BF-9EE08C05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45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D80F2-9082-4546-9884-9556480C9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42851-FFD5-F747-A803-FACE2F8CC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542A3-ECA5-934E-94E8-4FE93B261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6E339-3CED-A84C-9585-D7356216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BE32C-CCA0-9A4E-9D05-ABE12F7C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1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178B-7368-1043-9397-92AF524B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681037"/>
            <a:ext cx="10653386" cy="1009651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98F3-BF70-7A46-BD10-0288A6404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14" y="1825625"/>
            <a:ext cx="1065338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8F06A-870B-0449-98FD-CDA9B033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BF81-5478-9B4C-9AE4-9CA79089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F8010-F907-4944-A2AF-464DCFA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66F9DA0-26C3-E448-A805-AA5CE30DC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1283" y="283283"/>
            <a:ext cx="1073706" cy="13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1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C2DD61C-6B7C-0B45-8011-3F514EDAE9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3607" y="283284"/>
            <a:ext cx="1073707" cy="1331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A178B-7368-1043-9397-92AF524B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681037"/>
            <a:ext cx="10653386" cy="1009651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98F3-BF70-7A46-BD10-0288A6404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14" y="1825625"/>
            <a:ext cx="106533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8F06A-870B-0449-98FD-CDA9B033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BF81-5478-9B4C-9AE4-9CA79089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F8010-F907-4944-A2AF-464DCFA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2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1CF7-03A8-1D41-B34A-04471BC2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0B67C-7D54-BB48-9666-011A893D1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6A53-FB0E-6745-9666-AD51669F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A497B-E558-3442-9068-C77B4392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74389-51DB-6541-A5B9-14001D90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F6EAB5EB-353B-DA4F-B4CF-653B605293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8851" y="6478482"/>
            <a:ext cx="5412783" cy="852012"/>
          </a:xfrm>
          <a:prstGeom prst="rect">
            <a:avLst/>
          </a:prstGeom>
        </p:spPr>
      </p:pic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61C6910D-AE7F-AD4C-BBB8-ED4E8AC8E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7040" b="-1"/>
          <a:stretch/>
        </p:blipFill>
        <p:spPr>
          <a:xfrm>
            <a:off x="-272488" y="0"/>
            <a:ext cx="5523832" cy="373545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E441C307-5412-BA4D-8B86-798BEDC3FB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7040" b="-1"/>
          <a:stretch/>
        </p:blipFill>
        <p:spPr>
          <a:xfrm>
            <a:off x="-3034404" y="200267"/>
            <a:ext cx="5523832" cy="3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2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1CF7-03A8-1D41-B34A-04471BC2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0B67C-7D54-BB48-9666-011A893D1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6A53-FB0E-6745-9666-AD51669F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A497B-E558-3442-9068-C77B4392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74389-51DB-6541-A5B9-14001D90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6BDBF8AE-C809-F64C-A487-F31529B57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667"/>
          <a:stretch/>
        </p:blipFill>
        <p:spPr>
          <a:xfrm>
            <a:off x="-556959" y="0"/>
            <a:ext cx="5843482" cy="370984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E685C026-1081-0A47-8C5C-9AE845F5E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6156"/>
          <a:stretch/>
        </p:blipFill>
        <p:spPr>
          <a:xfrm>
            <a:off x="7329095" y="6484741"/>
            <a:ext cx="5843482" cy="403280"/>
          </a:xfrm>
          <a:prstGeom prst="rect">
            <a:avLst/>
          </a:prstGeom>
        </p:spPr>
      </p:pic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AAF2E831-1406-5644-AFB5-BC7383AEF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667"/>
          <a:stretch/>
        </p:blipFill>
        <p:spPr>
          <a:xfrm>
            <a:off x="-3317092" y="203200"/>
            <a:ext cx="5843482" cy="3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E039-7704-2647-AC21-B5073BA3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681037"/>
            <a:ext cx="10653386" cy="1009651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74105-6F27-D442-A611-B996AA6E0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414" y="2012711"/>
            <a:ext cx="5319386" cy="4164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E7C2A-7D6A-E24E-9AB4-A50957398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2711"/>
            <a:ext cx="5181600" cy="4164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0A08B-EABB-DE44-BE72-27FC2B24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BD382-D38E-6F4D-ADEB-45ECEF46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A11EC-0AB7-734F-A98B-80FAA6BE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ADF783F1-0FF3-714C-BBE4-B47F5DC38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3607" y="283284"/>
            <a:ext cx="1073707" cy="133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3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2579D18A-3419-C7B5-27BA-5C59BB3B6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8172" y="646520"/>
            <a:ext cx="2022420" cy="565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5E039-7704-2647-AC21-B5073BA3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199" y="681037"/>
            <a:ext cx="5574323" cy="133167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E7C2A-7D6A-E24E-9AB4-A50957398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0"/>
            <a:ext cx="51816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0A08B-EABB-DE44-BE72-27FC2B24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BD382-D38E-6F4D-ADEB-45ECEF46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A11EC-0AB7-734F-A98B-80FAA6BE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3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B664DD5A-FF46-DF4C-A919-2EE6FDBCF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1283" y="283283"/>
            <a:ext cx="1073706" cy="13316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5E039-7704-2647-AC21-B5073BA3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681037"/>
            <a:ext cx="10653386" cy="1009651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74105-6F27-D442-A611-B996AA6E0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414" y="2012711"/>
            <a:ext cx="5319386" cy="4164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E7C2A-7D6A-E24E-9AB4-A50957398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2711"/>
            <a:ext cx="5181600" cy="4164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0A08B-EABB-DE44-BE72-27FC2B24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BD382-D38E-6F4D-ADEB-45ECEF46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A11EC-0AB7-734F-A98B-80FAA6BE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5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9F17-8A38-0441-92AD-E23ADD73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2C063-5CA7-8441-8D83-31AC20DEE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C8CBD-0308-FA41-A208-BD90EE14A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5D56F-A323-C241-A46D-A5DCE8B9A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C061B-C685-D545-9967-6461D34E9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DFBB-2E45-4147-BF5A-4EA2E3B4B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D7DB0-5161-1A49-B44C-22FCB26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CAA4F-960C-334E-A5F7-4B12F089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294CC738-91F1-6342-8AD5-05E30DA50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1283" y="283283"/>
            <a:ext cx="1073706" cy="13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6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CA11F-B650-8F43-8D7F-20E15A814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365125"/>
            <a:ext cx="106533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50E26-9291-2C49-9737-082F8B115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414" y="1825625"/>
            <a:ext cx="106533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00296-2A58-2248-BF9A-3D24D2ABB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C98D9-2107-BE49-B8A2-791481FA2AEC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0F726-6861-F841-A717-C1ED20494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45BCD-C759-DE42-9277-272C388E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E4EA8-7DC2-124D-A4AB-A23D64D6C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3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52" r:id="rId6"/>
    <p:sldLayoutId id="2147483664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63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DIN 2014 Bold" panose="020B0504020202020204" pitchFamily="34" charset="77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8"/>
        </a:buBlip>
        <a:defRPr sz="2800" b="1" i="0" kern="1200">
          <a:solidFill>
            <a:schemeClr val="tx1"/>
          </a:solidFill>
          <a:latin typeface="Arial" panose="020B0604020202020204" pitchFamily="34" charset="0"/>
          <a:ea typeface="DIN 2014 Demi" panose="020B0504020202020204" pitchFamily="34" charset="77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DIN 2014" panose="020B0504020202020204" pitchFamily="34" charset="77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DIN 2014" panose="020B0504020202020204" pitchFamily="34" charset="77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DIN 2014" panose="020B0504020202020204" pitchFamily="34" charset="77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DIN 2014" panose="020B0504020202020204" pitchFamily="34" charset="77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69796-F06E-964E-AC31-D74B1FD07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141" y="2235200"/>
            <a:ext cx="11288386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Receiving!</a:t>
            </a:r>
            <a:br>
              <a:rPr lang="en-US" dirty="0"/>
            </a:br>
            <a:br>
              <a:rPr lang="en-US" dirty="0"/>
            </a:br>
            <a:r>
              <a:rPr lang="en-US" sz="4400" dirty="0">
                <a:solidFill>
                  <a:schemeClr val="bg2"/>
                </a:solidFill>
              </a:rPr>
              <a:t>It shouldn’t be intimidating…..</a:t>
            </a:r>
          </a:p>
        </p:txBody>
      </p:sp>
    </p:spTree>
    <p:extLst>
      <p:ext uri="{BB962C8B-B14F-4D97-AF65-F5344CB8AC3E}">
        <p14:creationId xmlns:p14="http://schemas.microsoft.com/office/powerpoint/2010/main" val="270164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9044CE-5E93-4EED-8F3C-ACC77CF02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9" y="2371577"/>
            <a:ext cx="11050542" cy="2114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B04C66-ED8C-4E25-8CF7-A5484B06B0F8}"/>
              </a:ext>
            </a:extLst>
          </p:cNvPr>
          <p:cNvSpPr txBox="1"/>
          <p:nvPr/>
        </p:nvSpPr>
        <p:spPr>
          <a:xfrm>
            <a:off x="1021976" y="1048871"/>
            <a:ext cx="348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here, click on the PO Number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42408A0-C6C4-4841-B85F-EB70AFA88455}"/>
              </a:ext>
            </a:extLst>
          </p:cNvPr>
          <p:cNvSpPr/>
          <p:nvPr/>
        </p:nvSpPr>
        <p:spPr>
          <a:xfrm rot="11459617">
            <a:off x="2190964" y="4159457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7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B04C66-ED8C-4E25-8CF7-A5484B06B0F8}"/>
              </a:ext>
            </a:extLst>
          </p:cNvPr>
          <p:cNvSpPr txBox="1"/>
          <p:nvPr/>
        </p:nvSpPr>
        <p:spPr>
          <a:xfrm>
            <a:off x="1021976" y="1048871"/>
            <a:ext cx="725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you should be back at your PO.  From here, click on the Comments tab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01747-E675-4880-B4F7-786A2DFF7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906" y="1628930"/>
            <a:ext cx="8790824" cy="4493963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B42408A0-C6C4-4841-B85F-EB70AFA88455}"/>
              </a:ext>
            </a:extLst>
          </p:cNvPr>
          <p:cNvSpPr/>
          <p:nvPr/>
        </p:nvSpPr>
        <p:spPr>
          <a:xfrm rot="1338843">
            <a:off x="9300782" y="906135"/>
            <a:ext cx="484632" cy="131728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9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B711-187C-4F0E-BA80-A178B43ABBB1}"/>
              </a:ext>
            </a:extLst>
          </p:cNvPr>
          <p:cNvSpPr txBox="1"/>
          <p:nvPr/>
        </p:nvSpPr>
        <p:spPr>
          <a:xfrm>
            <a:off x="340659" y="986118"/>
            <a:ext cx="1118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is where it gets a bit tricky.  IF YOU HAVE THE INVOICE, you need to leave a new comment, (click on the +)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19EE8-B8F8-4064-9480-6B29A6743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01" y="2294624"/>
            <a:ext cx="11742572" cy="375655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B42408A0-C6C4-4841-B85F-EB70AFA88455}"/>
              </a:ext>
            </a:extLst>
          </p:cNvPr>
          <p:cNvSpPr/>
          <p:nvPr/>
        </p:nvSpPr>
        <p:spPr>
          <a:xfrm rot="20435347">
            <a:off x="11114773" y="2796360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1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3ECF40-D4AC-4F8C-B8F0-D60C38E6A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81" y="1270961"/>
            <a:ext cx="10116638" cy="5034718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B42408A0-C6C4-4841-B85F-EB70AFA88455}"/>
              </a:ext>
            </a:extLst>
          </p:cNvPr>
          <p:cNvSpPr/>
          <p:nvPr/>
        </p:nvSpPr>
        <p:spPr>
          <a:xfrm rot="18021779">
            <a:off x="919049" y="2939796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E2A78-A17E-4A7B-BBC3-44CACA5BC716}"/>
              </a:ext>
            </a:extLst>
          </p:cNvPr>
          <p:cNvSpPr txBox="1"/>
          <p:nvPr/>
        </p:nvSpPr>
        <p:spPr>
          <a:xfrm>
            <a:off x="2545976" y="493059"/>
            <a:ext cx="737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type PLEASE PAY in the comment box, then click on the blue Add Recipient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24950B8-22CD-4D3B-A992-D927195F9AFD}"/>
              </a:ext>
            </a:extLst>
          </p:cNvPr>
          <p:cNvSpPr/>
          <p:nvPr/>
        </p:nvSpPr>
        <p:spPr>
          <a:xfrm>
            <a:off x="6430136" y="2483434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4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CE2A78-A17E-4A7B-BBC3-44CACA5BC716}"/>
              </a:ext>
            </a:extLst>
          </p:cNvPr>
          <p:cNvSpPr txBox="1"/>
          <p:nvPr/>
        </p:nvSpPr>
        <p:spPr>
          <a:xfrm>
            <a:off x="2734235" y="493059"/>
            <a:ext cx="695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PLEASE PAY in the comment box, then click on the blue Add Recipient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7EAEB-CA2B-4CCD-BCB8-0B515FFA1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651" y="1337637"/>
            <a:ext cx="3134867" cy="4954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D64D7D-C2A7-4790-866C-A7254A304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993" y="1455432"/>
            <a:ext cx="3134867" cy="471930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524950B8-22CD-4D3B-A992-D927195F9AFD}"/>
              </a:ext>
            </a:extLst>
          </p:cNvPr>
          <p:cNvSpPr/>
          <p:nvPr/>
        </p:nvSpPr>
        <p:spPr>
          <a:xfrm rot="3786353">
            <a:off x="9956323" y="1091351"/>
            <a:ext cx="484632" cy="105106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42408A0-C6C4-4841-B85F-EB70AFA88455}"/>
              </a:ext>
            </a:extLst>
          </p:cNvPr>
          <p:cNvSpPr/>
          <p:nvPr/>
        </p:nvSpPr>
        <p:spPr>
          <a:xfrm rot="1742395">
            <a:off x="9082479" y="4660753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0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CE2A78-A17E-4A7B-BBC3-44CACA5BC716}"/>
              </a:ext>
            </a:extLst>
          </p:cNvPr>
          <p:cNvSpPr txBox="1"/>
          <p:nvPr/>
        </p:nvSpPr>
        <p:spPr>
          <a:xfrm>
            <a:off x="3487271" y="1019917"/>
            <a:ext cx="400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the </a:t>
            </a:r>
            <a:r>
              <a:rPr lang="en-US" b="1" dirty="0"/>
              <a:t>+</a:t>
            </a:r>
            <a:r>
              <a:rPr lang="en-US" dirty="0"/>
              <a:t> to choose Commerce Invoices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16F24-1CDE-4AD7-BE79-C7D9E4EB2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42" y="2001854"/>
            <a:ext cx="11820716" cy="276737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524950B8-22CD-4D3B-A992-D927195F9AFD}"/>
              </a:ext>
            </a:extLst>
          </p:cNvPr>
          <p:cNvSpPr/>
          <p:nvPr/>
        </p:nvSpPr>
        <p:spPr>
          <a:xfrm rot="16200000">
            <a:off x="10979392" y="3487384"/>
            <a:ext cx="126414" cy="38726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651C8FF-6C41-467A-9E00-C1A12FC5838E}"/>
              </a:ext>
            </a:extLst>
          </p:cNvPr>
          <p:cNvSpPr/>
          <p:nvPr/>
        </p:nvSpPr>
        <p:spPr>
          <a:xfrm rot="16200000">
            <a:off x="6801838" y="3465974"/>
            <a:ext cx="126414" cy="38726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4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F516F0-7A55-424B-AD0B-14999FA4A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23" y="1181930"/>
            <a:ext cx="9422196" cy="48290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8C72D0-8DF8-42E1-B267-F81A2116A9D9}"/>
              </a:ext>
            </a:extLst>
          </p:cNvPr>
          <p:cNvSpPr txBox="1"/>
          <p:nvPr/>
        </p:nvSpPr>
        <p:spPr>
          <a:xfrm>
            <a:off x="3299012" y="410641"/>
            <a:ext cx="6567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you need to Choose File and attach your invoice. Then click the 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7BDE5A9-4745-4A69-A54B-105EBEB0C2E7}"/>
              </a:ext>
            </a:extLst>
          </p:cNvPr>
          <p:cNvSpPr/>
          <p:nvPr/>
        </p:nvSpPr>
        <p:spPr>
          <a:xfrm rot="16200000">
            <a:off x="7259039" y="5358029"/>
            <a:ext cx="126414" cy="38726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9633E8E5-C205-4880-BB73-63FBA5C0E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37711" y="410641"/>
            <a:ext cx="318247" cy="318247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73E1440B-9AC8-4F71-BB25-B9E169C61402}"/>
              </a:ext>
            </a:extLst>
          </p:cNvPr>
          <p:cNvSpPr/>
          <p:nvPr/>
        </p:nvSpPr>
        <p:spPr>
          <a:xfrm rot="16200000">
            <a:off x="10158521" y="2543111"/>
            <a:ext cx="126414" cy="38726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75020-0A08-4957-A989-8689478FE7C7}"/>
              </a:ext>
            </a:extLst>
          </p:cNvPr>
          <p:cNvSpPr txBox="1"/>
          <p:nvPr/>
        </p:nvSpPr>
        <p:spPr>
          <a:xfrm>
            <a:off x="475129" y="6257365"/>
            <a:ext cx="315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Congratulations!  You are done!</a:t>
            </a:r>
          </a:p>
        </p:txBody>
      </p:sp>
    </p:spTree>
    <p:extLst>
      <p:ext uri="{BB962C8B-B14F-4D97-AF65-F5344CB8AC3E}">
        <p14:creationId xmlns:p14="http://schemas.microsoft.com/office/powerpoint/2010/main" val="1267677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9B21C0-7633-4C62-B540-5F724ED7F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08" y="2123893"/>
            <a:ext cx="9431066" cy="2610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DE22B1-7134-45A1-AF81-E10A53E84B04}"/>
              </a:ext>
            </a:extLst>
          </p:cNvPr>
          <p:cNvSpPr txBox="1"/>
          <p:nvPr/>
        </p:nvSpPr>
        <p:spPr>
          <a:xfrm>
            <a:off x="3657600" y="1118067"/>
            <a:ext cx="419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a Quantity Receipt PO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DE081518-67BB-41BB-8AA4-719391328D96}"/>
              </a:ext>
            </a:extLst>
          </p:cNvPr>
          <p:cNvSpPr/>
          <p:nvPr/>
        </p:nvSpPr>
        <p:spPr>
          <a:xfrm flipH="1">
            <a:off x="6836068" y="4298577"/>
            <a:ext cx="743111" cy="286870"/>
          </a:xfrm>
          <a:prstGeom prst="leftArrow">
            <a:avLst>
              <a:gd name="adj1" fmla="val 50000"/>
              <a:gd name="adj2" fmla="val 7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B4312-2298-4E6D-B975-F4E166B08EC7}"/>
              </a:ext>
            </a:extLst>
          </p:cNvPr>
          <p:cNvSpPr txBox="1"/>
          <p:nvPr/>
        </p:nvSpPr>
        <p:spPr>
          <a:xfrm>
            <a:off x="6500911" y="296907"/>
            <a:ext cx="260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EXAMPLES OF RECEIVING</a:t>
            </a:r>
          </a:p>
        </p:txBody>
      </p:sp>
    </p:spTree>
    <p:extLst>
      <p:ext uri="{BB962C8B-B14F-4D97-AF65-F5344CB8AC3E}">
        <p14:creationId xmlns:p14="http://schemas.microsoft.com/office/powerpoint/2010/main" val="2452919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9772776-ECC8-4C9D-B00E-973CE9C961C1}"/>
              </a:ext>
            </a:extLst>
          </p:cNvPr>
          <p:cNvSpPr/>
          <p:nvPr/>
        </p:nvSpPr>
        <p:spPr>
          <a:xfrm>
            <a:off x="7360024" y="5065059"/>
            <a:ext cx="762000" cy="860612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A4EB8-823F-4D78-A570-092714854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41" y="505968"/>
            <a:ext cx="8552330" cy="5846063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DCC6657B-CB7A-4A7F-AD0D-BEB7F0750257}"/>
              </a:ext>
            </a:extLst>
          </p:cNvPr>
          <p:cNvSpPr/>
          <p:nvPr/>
        </p:nvSpPr>
        <p:spPr>
          <a:xfrm flipH="1">
            <a:off x="1354630" y="505968"/>
            <a:ext cx="743111" cy="286870"/>
          </a:xfrm>
          <a:prstGeom prst="leftArrow">
            <a:avLst>
              <a:gd name="adj1" fmla="val 50000"/>
              <a:gd name="adj2" fmla="val 7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2F601A76-97B5-404C-BE86-4006480D567E}"/>
              </a:ext>
            </a:extLst>
          </p:cNvPr>
          <p:cNvSpPr/>
          <p:nvPr/>
        </p:nvSpPr>
        <p:spPr>
          <a:xfrm rot="4083755" flipH="1">
            <a:off x="7215456" y="4794724"/>
            <a:ext cx="550827" cy="317515"/>
          </a:xfrm>
          <a:prstGeom prst="leftArrow">
            <a:avLst>
              <a:gd name="adj1" fmla="val 50000"/>
              <a:gd name="adj2" fmla="val 7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80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581FEC-25EE-4E24-ADC6-EB7D3AAE6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47" y="857723"/>
            <a:ext cx="9602540" cy="526806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56F17C50-CD9B-445E-A48B-70833CF1A860}"/>
              </a:ext>
            </a:extLst>
          </p:cNvPr>
          <p:cNvSpPr/>
          <p:nvPr/>
        </p:nvSpPr>
        <p:spPr>
          <a:xfrm flipH="1">
            <a:off x="6769312" y="5695477"/>
            <a:ext cx="743111" cy="286870"/>
          </a:xfrm>
          <a:prstGeom prst="leftArrow">
            <a:avLst>
              <a:gd name="adj1" fmla="val 50000"/>
              <a:gd name="adj2" fmla="val 7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F15230-FE58-44BE-9E09-3C42A408F4CC}"/>
              </a:ext>
            </a:extLst>
          </p:cNvPr>
          <p:cNvSpPr txBox="1"/>
          <p:nvPr/>
        </p:nvSpPr>
        <p:spPr>
          <a:xfrm>
            <a:off x="4991339" y="362885"/>
            <a:ext cx="504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Another Quantity Receipt PO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6BA40C-3D6E-4607-BF7B-083B2BF3A347}"/>
              </a:ext>
            </a:extLst>
          </p:cNvPr>
          <p:cNvSpPr txBox="1"/>
          <p:nvPr/>
        </p:nvSpPr>
        <p:spPr>
          <a:xfrm>
            <a:off x="604447" y="6171949"/>
            <a:ext cx="562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Uncheck the lines you don’t want to receive, or leave all</a:t>
            </a:r>
          </a:p>
          <a:p>
            <a:r>
              <a:rPr lang="en-US" dirty="0"/>
              <a:t>Checked if you are wanting to receive all of them</a:t>
            </a:r>
          </a:p>
        </p:txBody>
      </p:sp>
    </p:spTree>
    <p:extLst>
      <p:ext uri="{BB962C8B-B14F-4D97-AF65-F5344CB8AC3E}">
        <p14:creationId xmlns:p14="http://schemas.microsoft.com/office/powerpoint/2010/main" val="138663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B3F67-8F8B-479F-AEE6-263E298AC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53" y="609597"/>
            <a:ext cx="3581641" cy="6053477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29F2DDB3-EB67-4E5D-93FC-DF4279A4D992}"/>
              </a:ext>
            </a:extLst>
          </p:cNvPr>
          <p:cNvSpPr/>
          <p:nvPr/>
        </p:nvSpPr>
        <p:spPr>
          <a:xfrm>
            <a:off x="2824028" y="5499847"/>
            <a:ext cx="978408" cy="304800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AABE1-5108-4C6B-874D-BDCA385FC1D5}"/>
              </a:ext>
            </a:extLst>
          </p:cNvPr>
          <p:cNvSpPr txBox="1"/>
          <p:nvPr/>
        </p:nvSpPr>
        <p:spPr>
          <a:xfrm>
            <a:off x="5207238" y="1335742"/>
            <a:ext cx="63980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Two types of Receiving:</a:t>
            </a:r>
          </a:p>
          <a:p>
            <a:endParaRPr lang="en-US" dirty="0"/>
          </a:p>
          <a:p>
            <a:r>
              <a:rPr lang="en-US" b="1" dirty="0"/>
              <a:t>Quantity </a:t>
            </a:r>
            <a:r>
              <a:rPr lang="en-US" dirty="0"/>
              <a:t>= this is the default receiving.  This type of receiving is by</a:t>
            </a:r>
          </a:p>
          <a:p>
            <a:r>
              <a:rPr lang="en-US" dirty="0"/>
              <a:t>the number…if you have a line of quantity 5, and you ‘received’ 2,</a:t>
            </a:r>
          </a:p>
          <a:p>
            <a:r>
              <a:rPr lang="en-US" dirty="0"/>
              <a:t>then your receiving would be 2.</a:t>
            </a:r>
          </a:p>
          <a:p>
            <a:endParaRPr lang="en-US" dirty="0"/>
          </a:p>
          <a:p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Cost Receipt Required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use this flag only if you are wanting 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do the receiving on the PO as a cost receipt, meaning that 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will receive by dollar amount versus quantity amount.  </a:t>
            </a:r>
          </a:p>
          <a:p>
            <a:r>
              <a:rPr lang="en-US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you use this flag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your quantities per line item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not be larger than 1.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6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DE22B1-7134-45A1-AF81-E10A53E84B04}"/>
              </a:ext>
            </a:extLst>
          </p:cNvPr>
          <p:cNvSpPr txBox="1"/>
          <p:nvPr/>
        </p:nvSpPr>
        <p:spPr>
          <a:xfrm>
            <a:off x="3657600" y="1118067"/>
            <a:ext cx="419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a Cost Receipt PO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09CBB7-580D-4DBD-97F7-6EEDF2947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392" y="1917535"/>
            <a:ext cx="9850225" cy="2524477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54EE1B55-9684-4980-894F-4A880D3FF981}"/>
              </a:ext>
            </a:extLst>
          </p:cNvPr>
          <p:cNvSpPr/>
          <p:nvPr/>
        </p:nvSpPr>
        <p:spPr>
          <a:xfrm flipH="1">
            <a:off x="7853082" y="3731840"/>
            <a:ext cx="743111" cy="286870"/>
          </a:xfrm>
          <a:prstGeom prst="leftArrow">
            <a:avLst>
              <a:gd name="adj1" fmla="val 50000"/>
              <a:gd name="adj2" fmla="val 7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238E7-9A81-4955-A026-2C7DDDB2F49E}"/>
              </a:ext>
            </a:extLst>
          </p:cNvPr>
          <p:cNvSpPr txBox="1"/>
          <p:nvPr/>
        </p:nvSpPr>
        <p:spPr>
          <a:xfrm>
            <a:off x="6500911" y="296907"/>
            <a:ext cx="260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EXAMPLES OF RECEIVING</a:t>
            </a:r>
          </a:p>
        </p:txBody>
      </p:sp>
    </p:spTree>
    <p:extLst>
      <p:ext uri="{BB962C8B-B14F-4D97-AF65-F5344CB8AC3E}">
        <p14:creationId xmlns:p14="http://schemas.microsoft.com/office/powerpoint/2010/main" val="1863735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9772776-ECC8-4C9D-B00E-973CE9C961C1}"/>
              </a:ext>
            </a:extLst>
          </p:cNvPr>
          <p:cNvSpPr/>
          <p:nvPr/>
        </p:nvSpPr>
        <p:spPr>
          <a:xfrm>
            <a:off x="7360024" y="5065059"/>
            <a:ext cx="762000" cy="860612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DCC6657B-CB7A-4A7F-AD0D-BEB7F0750257}"/>
              </a:ext>
            </a:extLst>
          </p:cNvPr>
          <p:cNvSpPr/>
          <p:nvPr/>
        </p:nvSpPr>
        <p:spPr>
          <a:xfrm flipH="1">
            <a:off x="1354630" y="505968"/>
            <a:ext cx="743111" cy="286870"/>
          </a:xfrm>
          <a:prstGeom prst="leftArrow">
            <a:avLst>
              <a:gd name="adj1" fmla="val 50000"/>
              <a:gd name="adj2" fmla="val 7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D1ECB-FCC7-4A0C-B22B-386DDEA3F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13" y="505968"/>
            <a:ext cx="8406626" cy="5805185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F2895FE8-CAD7-459E-9DF6-E594FBC9CA46}"/>
              </a:ext>
            </a:extLst>
          </p:cNvPr>
          <p:cNvSpPr/>
          <p:nvPr/>
        </p:nvSpPr>
        <p:spPr>
          <a:xfrm rot="4083755" flipH="1">
            <a:off x="7025924" y="4591520"/>
            <a:ext cx="550827" cy="317515"/>
          </a:xfrm>
          <a:prstGeom prst="leftArrow">
            <a:avLst>
              <a:gd name="adj1" fmla="val 50000"/>
              <a:gd name="adj2" fmla="val 7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7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A9C8F5-FE18-42B6-8464-70814B395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79824"/>
              </p:ext>
            </p:extLst>
          </p:nvPr>
        </p:nvGraphicFramePr>
        <p:xfrm>
          <a:off x="3164541" y="1595718"/>
          <a:ext cx="5062678" cy="4553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4214">
                  <a:extLst>
                    <a:ext uri="{9D8B030D-6E8A-4147-A177-3AD203B41FA5}">
                      <a16:colId xmlns:a16="http://schemas.microsoft.com/office/drawing/2014/main" val="612830288"/>
                    </a:ext>
                  </a:extLst>
                </a:gridCol>
                <a:gridCol w="2498464">
                  <a:extLst>
                    <a:ext uri="{9D8B030D-6E8A-4147-A177-3AD203B41FA5}">
                      <a16:colId xmlns:a16="http://schemas.microsoft.com/office/drawing/2014/main" val="2867440510"/>
                    </a:ext>
                  </a:extLst>
                </a:gridCol>
              </a:tblGrid>
              <a:tr h="1190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VENDOR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COOPERATIVE CONTRACT #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88525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Latson’s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TIPS 180401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7206648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B&amp;A Concrete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TIPS 1802056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4877816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Berger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CNR01504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6959493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Intelligent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Buy Board 584-19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0683002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DIR TSO-3789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5690265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CESCO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DIR CPO-4438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2266674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Computer Solutions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DIR-TSO-4160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0042593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CMC Network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TIPS Contract 20300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0636273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Summus Dell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DIR-TSO-3763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3440262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Transact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C2021-3340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5469191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Texas Closed Captioning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C2022-6992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4831620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Airgas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C2022-5930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8182280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Athletic Supply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C2020-1642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3308031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One Source Commercial Flooring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Buy Board 642-21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243205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Medco Supply Company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Buy Board 610-20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8639978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Intelligent Interiors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Buy Board 584-19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3092606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Avsant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TIPS 200904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1652172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Elliott Electric Supply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Buy Board 657-21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1198938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FACILITY INTERIORS INC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OMNIA CONTRACT # R191803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688217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Fire &amp; Safety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Buy Board 751-24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66033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7D4538-7828-47C2-92C3-B5EF885F746F}"/>
              </a:ext>
            </a:extLst>
          </p:cNvPr>
          <p:cNvSpPr txBox="1"/>
          <p:nvPr/>
        </p:nvSpPr>
        <p:spPr>
          <a:xfrm>
            <a:off x="3164541" y="761200"/>
            <a:ext cx="472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Commonly Used Vendors and Contract Numbers</a:t>
            </a:r>
          </a:p>
        </p:txBody>
      </p:sp>
    </p:spTree>
    <p:extLst>
      <p:ext uri="{BB962C8B-B14F-4D97-AF65-F5344CB8AC3E}">
        <p14:creationId xmlns:p14="http://schemas.microsoft.com/office/powerpoint/2010/main" val="45610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78F3B6-7722-4A1B-9063-076F7A0A597E}"/>
              </a:ext>
            </a:extLst>
          </p:cNvPr>
          <p:cNvSpPr txBox="1"/>
          <p:nvPr/>
        </p:nvSpPr>
        <p:spPr>
          <a:xfrm>
            <a:off x="3298589" y="1545098"/>
            <a:ext cx="74680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Receiving should be done when the products or services have been </a:t>
            </a:r>
            <a:r>
              <a:rPr lang="en-US" b="1" dirty="0"/>
              <a:t>received</a:t>
            </a:r>
            <a:r>
              <a:rPr lang="en-US" dirty="0"/>
              <a:t>.</a:t>
            </a:r>
          </a:p>
          <a:p>
            <a:r>
              <a:rPr lang="en-US" dirty="0"/>
              <a:t>Please do not do receiving on the PO as soon as you get the email notice that your requisition has been approved and is now a PO.</a:t>
            </a:r>
          </a:p>
          <a:p>
            <a:endParaRPr lang="en-US" dirty="0"/>
          </a:p>
          <a:p>
            <a:r>
              <a:rPr lang="en-US" dirty="0"/>
              <a:t>IF you have a subscription or a contract that has an end date of a future date, do the receiving </a:t>
            </a:r>
            <a:r>
              <a:rPr lang="en-US" u="sng" dirty="0"/>
              <a:t>as the end date</a:t>
            </a:r>
            <a:r>
              <a:rPr lang="en-US" dirty="0"/>
              <a:t>.   Example, if your first year ends on 8/31/2026, then do the receiving as of 8/31/2026.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01D0DF-3115-488E-B94C-A49B48B4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44" y="642702"/>
            <a:ext cx="2057687" cy="3458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4E9B5B-6F99-45E2-B5C7-AA6C114D9316}"/>
              </a:ext>
            </a:extLst>
          </p:cNvPr>
          <p:cNvSpPr txBox="1"/>
          <p:nvPr/>
        </p:nvSpPr>
        <p:spPr>
          <a:xfrm>
            <a:off x="5446143" y="223681"/>
            <a:ext cx="626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Receiving.  Go to the three dots in the top right corner of the PO.</a:t>
            </a:r>
          </a:p>
          <a:p>
            <a:endParaRPr lang="en-US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6DF0EA45-3E89-470A-8ACC-F575DCA3C36D}"/>
              </a:ext>
            </a:extLst>
          </p:cNvPr>
          <p:cNvSpPr/>
          <p:nvPr/>
        </p:nvSpPr>
        <p:spPr>
          <a:xfrm>
            <a:off x="2164266" y="2664151"/>
            <a:ext cx="978408" cy="3048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D7DD9BB-05ED-4900-B0A0-39602C7B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674" y="3875506"/>
            <a:ext cx="8416734" cy="2150410"/>
          </a:xfrm>
          <a:prstGeom prst="rect">
            <a:avLst/>
          </a:prstGeom>
        </p:spPr>
      </p:pic>
      <p:sp>
        <p:nvSpPr>
          <p:cNvPr id="24" name="Arrow: Left 23">
            <a:extLst>
              <a:ext uri="{FF2B5EF4-FFF2-40B4-BE49-F238E27FC236}">
                <a16:creationId xmlns:a16="http://schemas.microsoft.com/office/drawing/2014/main" id="{46A3642A-78FF-4C0F-AE28-5C557B1E17D2}"/>
              </a:ext>
            </a:extLst>
          </p:cNvPr>
          <p:cNvSpPr/>
          <p:nvPr/>
        </p:nvSpPr>
        <p:spPr>
          <a:xfrm>
            <a:off x="6861837" y="5389421"/>
            <a:ext cx="978408" cy="3048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3A0C2CD0-BBF0-4958-8542-18D3ACD9C5BC}"/>
              </a:ext>
            </a:extLst>
          </p:cNvPr>
          <p:cNvSpPr/>
          <p:nvPr/>
        </p:nvSpPr>
        <p:spPr>
          <a:xfrm flipH="1">
            <a:off x="-346568" y="708212"/>
            <a:ext cx="743111" cy="286870"/>
          </a:xfrm>
          <a:prstGeom prst="leftArrow">
            <a:avLst>
              <a:gd name="adj1" fmla="val 50000"/>
              <a:gd name="adj2" fmla="val 7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02986-D69B-4883-AECF-3F3828DFF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572" y="734241"/>
            <a:ext cx="8910918" cy="221514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996AEE24-558E-48FB-82FA-44C5DA77EBC3}"/>
              </a:ext>
            </a:extLst>
          </p:cNvPr>
          <p:cNvSpPr/>
          <p:nvPr/>
        </p:nvSpPr>
        <p:spPr>
          <a:xfrm rot="10800000">
            <a:off x="10862292" y="964820"/>
            <a:ext cx="126414" cy="38726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4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BD7A69-B9B8-4A30-8704-2268016A082E}"/>
              </a:ext>
            </a:extLst>
          </p:cNvPr>
          <p:cNvSpPr txBox="1"/>
          <p:nvPr/>
        </p:nvSpPr>
        <p:spPr>
          <a:xfrm>
            <a:off x="4983832" y="286870"/>
            <a:ext cx="6691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Receiving should be done only on the line(s) you have the product or </a:t>
            </a:r>
          </a:p>
          <a:p>
            <a:r>
              <a:rPr lang="en-US" dirty="0"/>
              <a:t>services.  Multi-line PO’s should be carefully received, as you may not</a:t>
            </a:r>
          </a:p>
          <a:p>
            <a:r>
              <a:rPr lang="en-US" dirty="0"/>
              <a:t>want to ‘receive’ each line.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3D7F24-6B94-4B26-B4F7-68AFB471E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20" y="562019"/>
            <a:ext cx="1396395" cy="2346720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836A06C9-1D67-4756-9A87-6212D9C199E5}"/>
              </a:ext>
            </a:extLst>
          </p:cNvPr>
          <p:cNvSpPr/>
          <p:nvPr/>
        </p:nvSpPr>
        <p:spPr>
          <a:xfrm>
            <a:off x="1362745" y="1939224"/>
            <a:ext cx="643140" cy="209457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F86A3-A7C2-4668-8791-5D620E849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328" y="1210200"/>
            <a:ext cx="5995554" cy="51537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DE3DD1-186D-40D8-987E-3BA98681F43F}"/>
              </a:ext>
            </a:extLst>
          </p:cNvPr>
          <p:cNvSpPr txBox="1"/>
          <p:nvPr/>
        </p:nvSpPr>
        <p:spPr>
          <a:xfrm>
            <a:off x="287920" y="3787077"/>
            <a:ext cx="38282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select the line(s) you want to</a:t>
            </a:r>
          </a:p>
          <a:p>
            <a:r>
              <a:rPr lang="en-US" dirty="0"/>
              <a:t>receive.  If all of them, leave these </a:t>
            </a:r>
          </a:p>
          <a:p>
            <a:r>
              <a:rPr lang="en-US" dirty="0"/>
              <a:t>all checked.   If only a select few, then</a:t>
            </a:r>
          </a:p>
          <a:p>
            <a:r>
              <a:rPr lang="en-US" dirty="0"/>
              <a:t>uncheck everything, and select the </a:t>
            </a:r>
          </a:p>
          <a:p>
            <a:r>
              <a:rPr lang="en-US" dirty="0"/>
              <a:t>particular lines you are going to do this</a:t>
            </a:r>
          </a:p>
          <a:p>
            <a:r>
              <a:rPr lang="en-US" dirty="0"/>
              <a:t>receiving on.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A8A3D4A3-02A8-4AE9-A7EF-76B51E008B19}"/>
              </a:ext>
            </a:extLst>
          </p:cNvPr>
          <p:cNvSpPr/>
          <p:nvPr/>
        </p:nvSpPr>
        <p:spPr>
          <a:xfrm flipH="1">
            <a:off x="4116147" y="4377370"/>
            <a:ext cx="743111" cy="286870"/>
          </a:xfrm>
          <a:prstGeom prst="leftArrow">
            <a:avLst>
              <a:gd name="adj1" fmla="val 50000"/>
              <a:gd name="adj2" fmla="val 7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7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DE3DD1-186D-40D8-987E-3BA98681F43F}"/>
              </a:ext>
            </a:extLst>
          </p:cNvPr>
          <p:cNvSpPr txBox="1"/>
          <p:nvPr/>
        </p:nvSpPr>
        <p:spPr>
          <a:xfrm>
            <a:off x="287920" y="873547"/>
            <a:ext cx="367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this example, I unchecked all line</a:t>
            </a:r>
          </a:p>
          <a:p>
            <a:r>
              <a:rPr lang="en-US" dirty="0"/>
              <a:t>items and only checked lines 2 and 6.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A8A3D4A3-02A8-4AE9-A7EF-76B51E008B19}"/>
              </a:ext>
            </a:extLst>
          </p:cNvPr>
          <p:cNvSpPr/>
          <p:nvPr/>
        </p:nvSpPr>
        <p:spPr>
          <a:xfrm flipH="1">
            <a:off x="4193577" y="4146538"/>
            <a:ext cx="743111" cy="286870"/>
          </a:xfrm>
          <a:prstGeom prst="leftArrow">
            <a:avLst>
              <a:gd name="adj1" fmla="val 50000"/>
              <a:gd name="adj2" fmla="val 7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14019-3C90-4F54-B143-35AD1A7C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984" y="226308"/>
            <a:ext cx="5860149" cy="5074830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7512CBC4-8182-4F38-8E70-A3608F120F47}"/>
              </a:ext>
            </a:extLst>
          </p:cNvPr>
          <p:cNvSpPr/>
          <p:nvPr/>
        </p:nvSpPr>
        <p:spPr>
          <a:xfrm flipH="1">
            <a:off x="4243748" y="1602089"/>
            <a:ext cx="743111" cy="286870"/>
          </a:xfrm>
          <a:prstGeom prst="leftArrow">
            <a:avLst>
              <a:gd name="adj1" fmla="val 50000"/>
              <a:gd name="adj2" fmla="val 7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116F8F-29BF-4F9F-9816-F377DF081386}"/>
              </a:ext>
            </a:extLst>
          </p:cNvPr>
          <p:cNvSpPr txBox="1"/>
          <p:nvPr/>
        </p:nvSpPr>
        <p:spPr>
          <a:xfrm>
            <a:off x="4392706" y="5580019"/>
            <a:ext cx="598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click Create Cost Receipt Or Create Quantity Receipt depending on the type of receiving you are doing…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F9BE1556-EAE7-4C3B-A03D-EC9EAD97A5A7}"/>
              </a:ext>
            </a:extLst>
          </p:cNvPr>
          <p:cNvSpPr/>
          <p:nvPr/>
        </p:nvSpPr>
        <p:spPr>
          <a:xfrm flipH="1">
            <a:off x="8618384" y="5014268"/>
            <a:ext cx="743111" cy="286870"/>
          </a:xfrm>
          <a:prstGeom prst="leftArrow">
            <a:avLst>
              <a:gd name="adj1" fmla="val 50000"/>
              <a:gd name="adj2" fmla="val 7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8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3C41C-131F-482D-96E5-92AC22CA8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675" y="533809"/>
            <a:ext cx="8448369" cy="5790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CFBAA2-CE77-4FB4-BA63-46107ECB3BEE}"/>
              </a:ext>
            </a:extLst>
          </p:cNvPr>
          <p:cNvSpPr txBox="1"/>
          <p:nvPr/>
        </p:nvSpPr>
        <p:spPr>
          <a:xfrm>
            <a:off x="261324" y="2303929"/>
            <a:ext cx="235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 you will now see  </a:t>
            </a:r>
          </a:p>
          <a:p>
            <a:r>
              <a:rPr lang="en-US" dirty="0"/>
              <a:t>lines 2 and 6 displayed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7F547-4A74-4239-97D0-62C954AC4CD3}"/>
              </a:ext>
            </a:extLst>
          </p:cNvPr>
          <p:cNvSpPr txBox="1"/>
          <p:nvPr/>
        </p:nvSpPr>
        <p:spPr>
          <a:xfrm>
            <a:off x="261324" y="3765176"/>
            <a:ext cx="25276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here you can</a:t>
            </a:r>
          </a:p>
          <a:p>
            <a:r>
              <a:rPr lang="en-US" dirty="0"/>
              <a:t>‘receive’ the amount in </a:t>
            </a:r>
          </a:p>
          <a:p>
            <a:r>
              <a:rPr lang="en-US" dirty="0"/>
              <a:t>the box or update that</a:t>
            </a:r>
          </a:p>
          <a:p>
            <a:r>
              <a:rPr lang="en-US" dirty="0"/>
              <a:t>amount to the dollar you</a:t>
            </a:r>
          </a:p>
          <a:p>
            <a:r>
              <a:rPr lang="en-US" dirty="0"/>
              <a:t>wish to receive</a:t>
            </a:r>
          </a:p>
        </p:txBody>
      </p:sp>
    </p:spTree>
    <p:extLst>
      <p:ext uri="{BB962C8B-B14F-4D97-AF65-F5344CB8AC3E}">
        <p14:creationId xmlns:p14="http://schemas.microsoft.com/office/powerpoint/2010/main" val="299747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E251B5-9C07-4ACF-8EA0-35D864596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232" y="358857"/>
            <a:ext cx="9630354" cy="5997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8EAAB0-1740-42F0-8294-B1DDDF53DEDE}"/>
              </a:ext>
            </a:extLst>
          </p:cNvPr>
          <p:cNvSpPr txBox="1"/>
          <p:nvPr/>
        </p:nvSpPr>
        <p:spPr>
          <a:xfrm>
            <a:off x="251012" y="1371600"/>
            <a:ext cx="1731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only want to </a:t>
            </a:r>
          </a:p>
          <a:p>
            <a:r>
              <a:rPr lang="en-US" dirty="0"/>
              <a:t>receive $100 on </a:t>
            </a:r>
          </a:p>
          <a:p>
            <a:r>
              <a:rPr lang="en-US" dirty="0"/>
              <a:t>Line 2 and only </a:t>
            </a:r>
          </a:p>
          <a:p>
            <a:r>
              <a:rPr lang="en-US" dirty="0"/>
              <a:t>$4000 on Line 6</a:t>
            </a:r>
          </a:p>
        </p:txBody>
      </p:sp>
    </p:spTree>
    <p:extLst>
      <p:ext uri="{BB962C8B-B14F-4D97-AF65-F5344CB8AC3E}">
        <p14:creationId xmlns:p14="http://schemas.microsoft.com/office/powerpoint/2010/main" val="2368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73539D-AE7D-462E-B552-8D45306BB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1" y="2902189"/>
            <a:ext cx="11196918" cy="642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5C7C63-6DC4-4668-9B73-938329783876}"/>
              </a:ext>
            </a:extLst>
          </p:cNvPr>
          <p:cNvSpPr txBox="1"/>
          <p:nvPr/>
        </p:nvSpPr>
        <p:spPr>
          <a:xfrm>
            <a:off x="1891553" y="1183341"/>
            <a:ext cx="632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 the Complete button on the top right when you are done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20FFCF7-9E55-4B93-9B71-3F1689372F4B}"/>
              </a:ext>
            </a:extLst>
          </p:cNvPr>
          <p:cNvSpPr/>
          <p:nvPr/>
        </p:nvSpPr>
        <p:spPr>
          <a:xfrm>
            <a:off x="10927977" y="1552673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9044CE-5E93-4EED-8F3C-ACC77CF02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9" y="2371577"/>
            <a:ext cx="11050542" cy="2114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B04C66-ED8C-4E25-8CF7-A5484B06B0F8}"/>
              </a:ext>
            </a:extLst>
          </p:cNvPr>
          <p:cNvSpPr txBox="1"/>
          <p:nvPr/>
        </p:nvSpPr>
        <p:spPr>
          <a:xfrm>
            <a:off x="1021976" y="1048871"/>
            <a:ext cx="6599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Once you have clicked COMPLETE, your next screen will look like this:</a:t>
            </a:r>
          </a:p>
        </p:txBody>
      </p:sp>
    </p:spTree>
    <p:extLst>
      <p:ext uri="{BB962C8B-B14F-4D97-AF65-F5344CB8AC3E}">
        <p14:creationId xmlns:p14="http://schemas.microsoft.com/office/powerpoint/2010/main" val="436781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and Champion">
      <a:dk1>
        <a:srgbClr val="00386B"/>
      </a:dk1>
      <a:lt1>
        <a:srgbClr val="FFFFFF"/>
      </a:lt1>
      <a:dk2>
        <a:srgbClr val="0C68BE"/>
      </a:dk2>
      <a:lt2>
        <a:srgbClr val="F0B20F"/>
      </a:lt2>
      <a:accent1>
        <a:srgbClr val="2F8FEC"/>
      </a:accent1>
      <a:accent2>
        <a:srgbClr val="FF5C21"/>
      </a:accent2>
      <a:accent3>
        <a:srgbClr val="E7E8E7"/>
      </a:accent3>
      <a:accent4>
        <a:srgbClr val="FFD600"/>
      </a:accent4>
      <a:accent5>
        <a:srgbClr val="EE9A43"/>
      </a:accent5>
      <a:accent6>
        <a:srgbClr val="8BD7FF"/>
      </a:accent6>
      <a:hlink>
        <a:srgbClr val="308CE7"/>
      </a:hlink>
      <a:folHlink>
        <a:srgbClr val="716D6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15617</TotalTime>
  <Words>654</Words>
  <Application>Microsoft Office PowerPoint</Application>
  <PresentationFormat>Widescreen</PresentationFormat>
  <Paragraphs>100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Receiving!  It shouldn’t be intimidating…..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 BRAND CHAMPION:</dc:title>
  <dc:creator>Cathy Li</dc:creator>
  <cp:lastModifiedBy>Sandy Barnes</cp:lastModifiedBy>
  <cp:revision>68</cp:revision>
  <dcterms:created xsi:type="dcterms:W3CDTF">2022-09-06T16:09:35Z</dcterms:created>
  <dcterms:modified xsi:type="dcterms:W3CDTF">2025-10-06T14:17:41Z</dcterms:modified>
</cp:coreProperties>
</file>